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63" r:id="rId4"/>
    <p:sldId id="264" r:id="rId5"/>
    <p:sldId id="265" r:id="rId6"/>
    <p:sldId id="270" r:id="rId7"/>
    <p:sldId id="269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1" r:id="rId18"/>
    <p:sldId id="260" r:id="rId19"/>
    <p:sldId id="258" r:id="rId20"/>
    <p:sldId id="301" r:id="rId21"/>
    <p:sldId id="296" r:id="rId22"/>
    <p:sldId id="272" r:id="rId23"/>
    <p:sldId id="298" r:id="rId24"/>
    <p:sldId id="302" r:id="rId25"/>
    <p:sldId id="297" r:id="rId26"/>
    <p:sldId id="273" r:id="rId27"/>
    <p:sldId id="285" r:id="rId28"/>
    <p:sldId id="276" r:id="rId29"/>
    <p:sldId id="275" r:id="rId30"/>
    <p:sldId id="261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zamova\&#1056;&#1072;&#1073;&#1086;&#1095;&#1080;&#1081;%20&#1089;&#1090;&#1086;&#1083;\&#1050;&#1085;&#1080;&#1075;&#1072;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Новый продукт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Турция</c:v>
                </c:pt>
                <c:pt idx="1">
                  <c:v>Венгрия</c:v>
                </c:pt>
                <c:pt idx="2">
                  <c:v>Чехия</c:v>
                </c:pt>
                <c:pt idx="3">
                  <c:v>Казахстан</c:v>
                </c:pt>
                <c:pt idx="4">
                  <c:v>Татарстан</c:v>
                </c:pt>
                <c:pt idx="5">
                  <c:v>Болгария</c:v>
                </c:pt>
                <c:pt idx="6">
                  <c:v>Польша</c:v>
                </c:pt>
                <c:pt idx="7">
                  <c:v>Украина</c:v>
                </c:pt>
                <c:pt idx="8">
                  <c:v>Румыния</c:v>
                </c:pt>
                <c:pt idx="9">
                  <c:v>Белоруссия</c:v>
                </c:pt>
                <c:pt idx="10">
                  <c:v>Словакия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</c:v>
                </c:pt>
                <c:pt idx="1">
                  <c:v>15</c:v>
                </c:pt>
                <c:pt idx="2">
                  <c:v>21</c:v>
                </c:pt>
                <c:pt idx="3">
                  <c:v>27</c:v>
                </c:pt>
                <c:pt idx="4">
                  <c:v>30</c:v>
                </c:pt>
                <c:pt idx="5">
                  <c:v>27</c:v>
                </c:pt>
                <c:pt idx="6">
                  <c:v>33</c:v>
                </c:pt>
                <c:pt idx="7">
                  <c:v>35</c:v>
                </c:pt>
                <c:pt idx="8">
                  <c:v>39</c:v>
                </c:pt>
                <c:pt idx="9">
                  <c:v>30</c:v>
                </c:pt>
                <c:pt idx="1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Новая технология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Турция</c:v>
                </c:pt>
                <c:pt idx="1">
                  <c:v>Венгрия</c:v>
                </c:pt>
                <c:pt idx="2">
                  <c:v>Чехия</c:v>
                </c:pt>
                <c:pt idx="3">
                  <c:v>Казахстан</c:v>
                </c:pt>
                <c:pt idx="4">
                  <c:v>Татарстан</c:v>
                </c:pt>
                <c:pt idx="5">
                  <c:v>Болгария</c:v>
                </c:pt>
                <c:pt idx="6">
                  <c:v>Польша</c:v>
                </c:pt>
                <c:pt idx="7">
                  <c:v>Украина</c:v>
                </c:pt>
                <c:pt idx="8">
                  <c:v>Румыния</c:v>
                </c:pt>
                <c:pt idx="9">
                  <c:v>Белоруссия</c:v>
                </c:pt>
                <c:pt idx="10">
                  <c:v>Словакия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35</c:v>
                </c:pt>
                <c:pt idx="1">
                  <c:v>42</c:v>
                </c:pt>
                <c:pt idx="2">
                  <c:v>43</c:v>
                </c:pt>
                <c:pt idx="3">
                  <c:v>49</c:v>
                </c:pt>
                <c:pt idx="4">
                  <c:v>57</c:v>
                </c:pt>
                <c:pt idx="5">
                  <c:v>58</c:v>
                </c:pt>
                <c:pt idx="6">
                  <c:v>59</c:v>
                </c:pt>
                <c:pt idx="7">
                  <c:v>68</c:v>
                </c:pt>
                <c:pt idx="8">
                  <c:v>68</c:v>
                </c:pt>
                <c:pt idx="9">
                  <c:v>75</c:v>
                </c:pt>
                <c:pt idx="10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41312"/>
        <c:axId val="109363584"/>
      </c:barChart>
      <c:catAx>
        <c:axId val="109341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09363584"/>
        <c:crosses val="autoZero"/>
        <c:auto val="1"/>
        <c:lblAlgn val="ctr"/>
        <c:lblOffset val="100"/>
        <c:noMultiLvlLbl val="0"/>
      </c:catAx>
      <c:valAx>
        <c:axId val="109363584"/>
        <c:scaling>
          <c:orientation val="minMax"/>
        </c:scaling>
        <c:delete val="0"/>
        <c:axPos val="b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341312"/>
        <c:crosses val="autoZero"/>
        <c:crossBetween val="between"/>
        <c:majorUnit val="10"/>
      </c:valAx>
    </c:plotArea>
    <c:legend>
      <c:legendPos val="b"/>
      <c:layout/>
      <c:overlay val="0"/>
      <c:spPr>
        <a:noFill/>
        <a:effectLst>
          <a:outerShdw blurRad="50800" dist="889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nstantia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Предприятия – </a:t>
            </a:r>
            <a:r>
              <a:rPr lang="ru-RU" sz="1400" dirty="0" err="1" smtClean="0"/>
              <a:t>инноваторы</a:t>
            </a:r>
            <a:r>
              <a:rPr lang="ru-RU" sz="1400" dirty="0" smtClean="0"/>
              <a:t> в Татарстане: архетипы поведения</a:t>
            </a:r>
          </a:p>
          <a:p>
            <a:pPr>
              <a:defRPr sz="1400"/>
            </a:pPr>
            <a:r>
              <a:rPr lang="ru-RU" sz="1400" baseline="0" dirty="0" smtClean="0"/>
              <a:t>(в %)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General" sourceLinked="0"/>
            <c:txPr>
              <a:bodyPr anchor="t" anchorCtr="0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Глобальные инноваторы</c:v>
                </c:pt>
                <c:pt idx="1">
                  <c:v>Инноваторы для внутреннего рынка</c:v>
                </c:pt>
                <c:pt idx="2">
                  <c:v>Инноваторы "для себя"</c:v>
                </c:pt>
                <c:pt idx="3">
                  <c:v>Имитаторы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5.3</c:v>
                </c:pt>
                <c:pt idx="1">
                  <c:v>33.5</c:v>
                </c:pt>
                <c:pt idx="2">
                  <c:v>13.2</c:v>
                </c:pt>
                <c:pt idx="3">
                  <c:v>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474560"/>
        <c:axId val="109476096"/>
        <c:axId val="0"/>
      </c:bar3DChart>
      <c:catAx>
        <c:axId val="10947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9476096"/>
        <c:crosses val="autoZero"/>
        <c:auto val="1"/>
        <c:lblAlgn val="ctr"/>
        <c:lblOffset val="100"/>
        <c:noMultiLvlLbl val="0"/>
      </c:catAx>
      <c:valAx>
        <c:axId val="109476096"/>
        <c:scaling>
          <c:orientation val="minMax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 sz="1200"/>
            </a:pPr>
            <a:endParaRPr lang="ru-RU"/>
          </a:p>
        </c:txPr>
        <c:crossAx val="10947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/>
              <a:t>Доля инновационной продукции </a:t>
            </a:r>
            <a:r>
              <a:rPr lang="en-US"/>
              <a:t/>
            </a:r>
            <a:br>
              <a:rPr lang="en-US"/>
            </a:br>
            <a:r>
              <a:rPr lang="ru-RU"/>
              <a:t>в общем объеме отгрузки, %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2.4538336320119019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2008 год</c:v>
                </c:pt>
                <c:pt idx="1">
                  <c:v>2009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160896"/>
        <c:axId val="150162432"/>
        <c:axId val="0"/>
      </c:bar3DChart>
      <c:catAx>
        <c:axId val="150160896"/>
        <c:scaling>
          <c:orientation val="minMax"/>
        </c:scaling>
        <c:delete val="0"/>
        <c:axPos val="l"/>
        <c:majorTickMark val="out"/>
        <c:minorTickMark val="none"/>
        <c:tickLblPos val="nextTo"/>
        <c:crossAx val="150162432"/>
        <c:crossesAt val="0"/>
        <c:auto val="1"/>
        <c:lblAlgn val="ctr"/>
        <c:lblOffset val="100"/>
        <c:noMultiLvlLbl val="0"/>
      </c:catAx>
      <c:valAx>
        <c:axId val="150162432"/>
        <c:scaling>
          <c:orientation val="minMax"/>
          <c:max val="1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0160896"/>
        <c:crosses val="autoZero"/>
        <c:crossBetween val="between"/>
        <c:minorUnit val="5"/>
      </c:valAx>
    </c:plotArea>
    <c:plotVisOnly val="1"/>
    <c:dispBlanksAs val="gap"/>
    <c:showDLblsOverMax val="0"/>
  </c:chart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79764220672415E-2"/>
          <c:y val="3.7895984396726395E-2"/>
          <c:w val="0.92340274146875656"/>
          <c:h val="0.84332353462676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Внутренние затраты на исследования и разработки, млрд.руб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6135235666133592E-3"/>
                  <c:y val="-7.811332540468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Лист1!$B$1:$I$1</c:f>
              <c:strCach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1.8</c:v>
                </c:pt>
                <c:pt idx="1">
                  <c:v>2.2999999999999998</c:v>
                </c:pt>
                <c:pt idx="2">
                  <c:v>2.4</c:v>
                </c:pt>
                <c:pt idx="3">
                  <c:v>3.1</c:v>
                </c:pt>
                <c:pt idx="4">
                  <c:v>4.0999999999999996</c:v>
                </c:pt>
                <c:pt idx="5">
                  <c:v>4.7</c:v>
                </c:pt>
                <c:pt idx="6">
                  <c:v>5.6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096128"/>
        <c:axId val="150102016"/>
        <c:axId val="150032384"/>
      </c:bar3DChart>
      <c:catAx>
        <c:axId val="15009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102016"/>
        <c:crosses val="autoZero"/>
        <c:auto val="1"/>
        <c:lblAlgn val="ctr"/>
        <c:lblOffset val="100"/>
        <c:noMultiLvlLbl val="0"/>
      </c:catAx>
      <c:valAx>
        <c:axId val="150102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096128"/>
        <c:crosses val="autoZero"/>
        <c:crossBetween val="between"/>
      </c:valAx>
      <c:serAx>
        <c:axId val="150032384"/>
        <c:scaling>
          <c:orientation val="minMax"/>
        </c:scaling>
        <c:delete val="1"/>
        <c:axPos val="b"/>
        <c:majorTickMark val="out"/>
        <c:minorTickMark val="none"/>
        <c:tickLblPos val="none"/>
        <c:crossAx val="150102016"/>
        <c:crosses val="autoZero"/>
      </c:serAx>
    </c:plotArea>
    <c:legend>
      <c:legendPos val="t"/>
      <c:layout>
        <c:manualLayout>
          <c:xMode val="edge"/>
          <c:yMode val="edge"/>
          <c:x val="4.7881178047612188E-2"/>
          <c:y val="8.0604020497778525E-2"/>
          <c:w val="0.8861346917737738"/>
          <c:h val="0.12706429502994071"/>
        </c:manualLayout>
      </c:layout>
      <c:overlay val="0"/>
    </c:legend>
    <c:plotVisOnly val="1"/>
    <c:dispBlanksAs val="gap"/>
    <c:showDLblsOverMax val="0"/>
  </c:chart>
  <c:spPr>
    <a:solidFill>
      <a:prstClr val="white">
        <a:alpha val="36000"/>
      </a:prstClr>
    </a:solidFill>
  </c:spPr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3453630796150548E-3"/>
                  <c:y val="-2.80814377369496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633420822398359E-3"/>
                  <c:y val="4.8293234179060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84776902887193E-3"/>
                  <c:y val="2.0115923009623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9928258967629061E-2"/>
                  <c:y val="-8.96278069408012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4640201224847124E-2"/>
                  <c:y val="-4.73308544765238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Лист1!$C$4:$C$8</c:f>
              <c:strCache>
                <c:ptCount val="5"/>
                <c:pt idx="0">
                  <c:v>за счет средств собственных</c:v>
                </c:pt>
                <c:pt idx="1">
                  <c:v>бюджетов всех уровней</c:v>
                </c:pt>
                <c:pt idx="2">
                  <c:v>внебюджетных фондов</c:v>
                </c:pt>
                <c:pt idx="3">
                  <c:v>организаций государственного сектора</c:v>
                </c:pt>
                <c:pt idx="4">
                  <c:v>предпринимательского сектора</c:v>
                </c:pt>
              </c:strCache>
            </c:strRef>
          </c:cat>
          <c:val>
            <c:numRef>
              <c:f>Лист1!$D$4:$D$8</c:f>
              <c:numCache>
                <c:formatCode>General</c:formatCode>
                <c:ptCount val="5"/>
                <c:pt idx="0">
                  <c:v>1022</c:v>
                </c:pt>
                <c:pt idx="1">
                  <c:v>1276.2</c:v>
                </c:pt>
                <c:pt idx="2">
                  <c:v>60</c:v>
                </c:pt>
                <c:pt idx="3">
                  <c:v>791.5</c:v>
                </c:pt>
                <c:pt idx="4">
                  <c:v>919.3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85584690562866E-2"/>
          <c:y val="0"/>
          <c:w val="0.75513795467289924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0071631671041212E-2"/>
                  <c:y val="8.10221638961802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077646544182275E-3"/>
                  <c:y val="3.58654126567512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282808398950067E-2"/>
                  <c:y val="4.13061388159814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8800743657042872E-2"/>
                  <c:y val="-3.78350102070579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1994969378827646E-2"/>
                  <c:y val="-7.86603237095363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8721894138234789E-2"/>
                  <c:y val="-3.00492125984258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Лист3!$C$5:$C$10</c:f>
              <c:strCache>
                <c:ptCount val="6"/>
                <c:pt idx="0">
                  <c:v>естественные</c:v>
                </c:pt>
                <c:pt idx="1">
                  <c:v>технические</c:v>
                </c:pt>
                <c:pt idx="2">
                  <c:v>медицинские</c:v>
                </c:pt>
                <c:pt idx="3">
                  <c:v>сельскохозяйственные</c:v>
                </c:pt>
                <c:pt idx="4">
                  <c:v>общественные</c:v>
                </c:pt>
                <c:pt idx="5">
                  <c:v>гуманитарные</c:v>
                </c:pt>
              </c:strCache>
            </c:strRef>
          </c:cat>
          <c:val>
            <c:numRef>
              <c:f>Лист3!$D$5:$D$10</c:f>
              <c:numCache>
                <c:formatCode>0.0</c:formatCode>
                <c:ptCount val="6"/>
                <c:pt idx="0">
                  <c:v>742.6</c:v>
                </c:pt>
                <c:pt idx="1">
                  <c:v>3043.6</c:v>
                </c:pt>
                <c:pt idx="2">
                  <c:v>58.4</c:v>
                </c:pt>
                <c:pt idx="3">
                  <c:v>197.6</c:v>
                </c:pt>
                <c:pt idx="4">
                  <c:v>61.2</c:v>
                </c:pt>
                <c:pt idx="5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5634056362520871"/>
          <c:y val="0.72269744731045238"/>
          <c:w val="0.71779504494235524"/>
          <c:h val="0.27730255268955245"/>
        </c:manualLayout>
      </c:layout>
      <c:overlay val="0"/>
      <c:txPr>
        <a:bodyPr/>
        <a:lstStyle/>
        <a:p>
          <a:pPr>
            <a:lnSpc>
              <a:spcPct val="100000"/>
            </a:lnSpc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3517199288477423E-2"/>
          <c:y val="4.1445903506809059E-2"/>
          <c:w val="0.90064675019758278"/>
          <c:h val="0.844267890422191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производства наукоемкой продукции, млрд.руб.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Лист1!$B$1:$H$1</c:f>
              <c:strCach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29.7</c:v>
                </c:pt>
                <c:pt idx="1">
                  <c:v>41.5</c:v>
                </c:pt>
                <c:pt idx="2">
                  <c:v>96.8</c:v>
                </c:pt>
                <c:pt idx="3">
                  <c:v>108.2</c:v>
                </c:pt>
                <c:pt idx="4">
                  <c:v>126.5</c:v>
                </c:pt>
                <c:pt idx="5">
                  <c:v>131.4</c:v>
                </c:pt>
                <c:pt idx="6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34080"/>
        <c:axId val="40386944"/>
        <c:axId val="150034624"/>
      </c:bar3DChart>
      <c:catAx>
        <c:axId val="15033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40386944"/>
        <c:crosses val="autoZero"/>
        <c:auto val="1"/>
        <c:lblAlgn val="ctr"/>
        <c:lblOffset val="100"/>
        <c:noMultiLvlLbl val="0"/>
      </c:catAx>
      <c:valAx>
        <c:axId val="4038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334080"/>
        <c:crosses val="autoZero"/>
        <c:crossBetween val="between"/>
      </c:valAx>
      <c:serAx>
        <c:axId val="150034624"/>
        <c:scaling>
          <c:orientation val="minMax"/>
        </c:scaling>
        <c:delete val="1"/>
        <c:axPos val="b"/>
        <c:majorTickMark val="out"/>
        <c:minorTickMark val="none"/>
        <c:tickLblPos val="none"/>
        <c:crossAx val="40386944"/>
        <c:crosses val="autoZero"/>
      </c:serAx>
    </c:plotArea>
    <c:legend>
      <c:legendPos val="t"/>
      <c:layout>
        <c:manualLayout>
          <c:xMode val="edge"/>
          <c:yMode val="edge"/>
          <c:x val="8.1359891648314073E-2"/>
          <c:y val="1.5059164005251379E-2"/>
          <c:w val="0.79988625905383715"/>
          <c:h val="0.11826033235730987"/>
        </c:manualLayout>
      </c:layout>
      <c:overlay val="0"/>
    </c:legend>
    <c:plotVisOnly val="1"/>
    <c:dispBlanksAs val="gap"/>
    <c:showDLblsOverMax val="0"/>
  </c:chart>
  <c:spPr>
    <a:solidFill>
      <a:prstClr val="white">
        <a:alpha val="35000"/>
      </a:prstClr>
    </a:solidFill>
  </c:spPr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98449-642A-4FF1-B1AB-8626F6A30BE8}" type="doc">
      <dgm:prSet loTypeId="urn:microsoft.com/office/officeart/2005/8/layout/chevron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F523E7F-77D2-46F1-B3EF-22DFF0266742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/>
        <a:lstStyle/>
        <a:p>
          <a:endParaRPr lang="ru-RU" sz="7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767CADD-3E8E-4C1A-AB24-EA73A61C5122}" type="parTrans" cxnId="{29D26A54-1474-4F8B-AD57-AD2A3C6C286C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145B5E9-A62E-4105-A4EC-6A8C6182A6D1}" type="sibTrans" cxnId="{29D26A54-1474-4F8B-AD57-AD2A3C6C286C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4C569C8-21D1-4EA6-962D-DE8AF996EC84}">
      <dgm:prSet phldrT="[Текст]" custT="1"/>
      <dgm:spPr>
        <a:solidFill>
          <a:schemeClr val="accent2">
            <a:lumMod val="20000"/>
            <a:lumOff val="80000"/>
            <a:alpha val="60000"/>
          </a:schemeClr>
        </a:solidFill>
      </dgm:spPr>
      <dgm:t>
        <a:bodyPr/>
        <a:lstStyle/>
        <a:p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Уровень инновационной активности в народном хозяйстве несколько недооценен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45EF889-61E8-415B-84B5-3E164B75F69C}" type="parTrans" cxnId="{BEA8E953-D233-4E07-BC7A-2D063A997210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EEACA0A-E22C-4BBD-BDD7-7A45F92453C1}" type="sibTrans" cxnId="{BEA8E953-D233-4E07-BC7A-2D063A997210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700559E-E590-4805-AA1C-65614AB07D08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ru-RU" sz="7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2749853-009C-4A21-9880-815800B3B664}" type="parTrans" cxnId="{1A0D49F8-EC33-4C7E-93BE-BEB6CCE822C5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8B50CCA-F2E2-4D48-99E8-8108361F040B}" type="sibTrans" cxnId="{1A0D49F8-EC33-4C7E-93BE-BEB6CCE822C5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3063315B-0692-42AF-81C7-776BD16282BC}">
      <dgm:prSet phldrT="[Текст]" custT="1"/>
      <dgm:spPr>
        <a:solidFill>
          <a:schemeClr val="accent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Более 30% хозяйствующих субъектов придерживается инновационной стратегии развития, а примерно 10% предприятий завершили модернизацию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60071D2-6007-449C-AABE-FB3A008C3869}" type="parTrans" cxnId="{197EBAB2-94DD-4932-91C7-F34DE7D1FB2C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E1025FA-0F1D-4668-BB21-1E6B29A2A3FA}" type="sibTrans" cxnId="{197EBAB2-94DD-4932-91C7-F34DE7D1FB2C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12F5679-5F1F-4EB2-8835-1BFF7263B327}">
      <dgm:prSet phldrT="[Текст]" custT="1"/>
      <dgm:spPr>
        <a:gradFill rotWithShape="0">
          <a:gsLst>
            <a:gs pos="0">
              <a:schemeClr val="accent2">
                <a:lumMod val="50000"/>
              </a:schemeClr>
            </a:gs>
            <a:gs pos="80000">
              <a:schemeClr val="accent2">
                <a:lumMod val="50000"/>
                <a:alpha val="8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ru-RU" sz="7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B0AEB02-37CC-42DA-834E-870EB139F3EC}" type="parTrans" cxnId="{89A3AF26-B82F-43F1-88C3-E4E867117364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7745990-7FB5-48D0-AA8E-F021AB1F2861}" type="sibTrans" cxnId="{89A3AF26-B82F-43F1-88C3-E4E867117364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30FE14A1-86ED-4006-8509-37EB6842B0A5}">
      <dgm:prSet phldrT="[Текст]"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Экономическая система республики готова к инновационному маневру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3B35EAE-AD73-4B59-96BC-94835D29E73E}" type="parTrans" cxnId="{4C8A5E75-C8F3-4596-A8E4-7BA6CCCD8453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2DD0ED7-9CBA-427F-81C1-A70B0C307B9A}" type="sibTrans" cxnId="{4C8A5E75-C8F3-4596-A8E4-7BA6CCCD8453}">
      <dgm:prSet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68638B8-6022-4E8B-BC36-30927AA0B0D0}" type="pres">
      <dgm:prSet presAssocID="{20698449-642A-4FF1-B1AB-8626F6A30B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D57A2-5111-4EEC-A387-10AEF0A1E597}" type="pres">
      <dgm:prSet presAssocID="{AF523E7F-77D2-46F1-B3EF-22DFF0266742}" presName="composite" presStyleCnt="0"/>
      <dgm:spPr/>
      <dgm:t>
        <a:bodyPr/>
        <a:lstStyle/>
        <a:p>
          <a:endParaRPr lang="ru-RU"/>
        </a:p>
      </dgm:t>
    </dgm:pt>
    <dgm:pt modelId="{3EBD0954-293C-4259-881C-6DC19759AD36}" type="pres">
      <dgm:prSet presAssocID="{AF523E7F-77D2-46F1-B3EF-22DFF0266742}" presName="parentText" presStyleLbl="alignNode1" presStyleIdx="0" presStyleCnt="3" custScaleX="129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A1B58-D5F0-46A5-8969-010BA106D81E}" type="pres">
      <dgm:prSet presAssocID="{AF523E7F-77D2-46F1-B3EF-22DFF0266742}" presName="descendantText" presStyleLbl="alignAcc1" presStyleIdx="0" presStyleCnt="3" custScaleX="93331" custLinFactNeighborX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B6D7D-987A-4718-BA2E-0DADAB060992}" type="pres">
      <dgm:prSet presAssocID="{7145B5E9-A62E-4105-A4EC-6A8C6182A6D1}" presName="sp" presStyleCnt="0"/>
      <dgm:spPr/>
      <dgm:t>
        <a:bodyPr/>
        <a:lstStyle/>
        <a:p>
          <a:endParaRPr lang="ru-RU"/>
        </a:p>
      </dgm:t>
    </dgm:pt>
    <dgm:pt modelId="{7770583A-D579-49D9-B73B-A8D846C2733C}" type="pres">
      <dgm:prSet presAssocID="{F700559E-E590-4805-AA1C-65614AB07D08}" presName="composite" presStyleCnt="0"/>
      <dgm:spPr/>
      <dgm:t>
        <a:bodyPr/>
        <a:lstStyle/>
        <a:p>
          <a:endParaRPr lang="ru-RU"/>
        </a:p>
      </dgm:t>
    </dgm:pt>
    <dgm:pt modelId="{B5AD7160-2D68-4626-97DB-C0D80577FF19}" type="pres">
      <dgm:prSet presAssocID="{F700559E-E590-4805-AA1C-65614AB07D08}" presName="parentText" presStyleLbl="alignNode1" presStyleIdx="1" presStyleCnt="3" custScaleX="129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C64AC-DB4A-429F-999A-E89101B14136}" type="pres">
      <dgm:prSet presAssocID="{F700559E-E590-4805-AA1C-65614AB07D08}" presName="descendantText" presStyleLbl="alignAcc1" presStyleIdx="1" presStyleCnt="3" custScaleX="9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492FB-A5D6-436A-89DE-33F3125CABD9}" type="pres">
      <dgm:prSet presAssocID="{B8B50CCA-F2E2-4D48-99E8-8108361F040B}" presName="sp" presStyleCnt="0"/>
      <dgm:spPr/>
      <dgm:t>
        <a:bodyPr/>
        <a:lstStyle/>
        <a:p>
          <a:endParaRPr lang="ru-RU"/>
        </a:p>
      </dgm:t>
    </dgm:pt>
    <dgm:pt modelId="{302BCF3D-106D-4FF6-A6A9-14556EFDDD00}" type="pres">
      <dgm:prSet presAssocID="{012F5679-5F1F-4EB2-8835-1BFF7263B327}" presName="composite" presStyleCnt="0"/>
      <dgm:spPr/>
      <dgm:t>
        <a:bodyPr/>
        <a:lstStyle/>
        <a:p>
          <a:endParaRPr lang="ru-RU"/>
        </a:p>
      </dgm:t>
    </dgm:pt>
    <dgm:pt modelId="{8AB76612-BC09-40E9-9959-E9AF74255568}" type="pres">
      <dgm:prSet presAssocID="{012F5679-5F1F-4EB2-8835-1BFF7263B327}" presName="parentText" presStyleLbl="alignNode1" presStyleIdx="2" presStyleCnt="3" custScaleX="129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78901-07C6-4E2E-B8D6-E6AAD6481CF8}" type="pres">
      <dgm:prSet presAssocID="{012F5679-5F1F-4EB2-8835-1BFF7263B327}" presName="descendantText" presStyleLbl="alignAcc1" presStyleIdx="2" presStyleCnt="3" custScaleX="9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40ABB-01F7-4D98-9182-F24A86730CC7}" type="presOf" srcId="{3063315B-0692-42AF-81C7-776BD16282BC}" destId="{001C64AC-DB4A-429F-999A-E89101B14136}" srcOrd="0" destOrd="0" presId="urn:microsoft.com/office/officeart/2005/8/layout/chevron2"/>
    <dgm:cxn modelId="{C2487754-F42F-4A7A-B35A-E0640FDC61AD}" type="presOf" srcId="{AF523E7F-77D2-46F1-B3EF-22DFF0266742}" destId="{3EBD0954-293C-4259-881C-6DC19759AD36}" srcOrd="0" destOrd="0" presId="urn:microsoft.com/office/officeart/2005/8/layout/chevron2"/>
    <dgm:cxn modelId="{4C8A5E75-C8F3-4596-A8E4-7BA6CCCD8453}" srcId="{012F5679-5F1F-4EB2-8835-1BFF7263B327}" destId="{30FE14A1-86ED-4006-8509-37EB6842B0A5}" srcOrd="0" destOrd="0" parTransId="{63B35EAE-AD73-4B59-96BC-94835D29E73E}" sibTransId="{F2DD0ED7-9CBA-427F-81C1-A70B0C307B9A}"/>
    <dgm:cxn modelId="{5DCA4CDE-8057-4F9E-80E6-63974AFEF761}" type="presOf" srcId="{F700559E-E590-4805-AA1C-65614AB07D08}" destId="{B5AD7160-2D68-4626-97DB-C0D80577FF19}" srcOrd="0" destOrd="0" presId="urn:microsoft.com/office/officeart/2005/8/layout/chevron2"/>
    <dgm:cxn modelId="{2B60E733-4D9E-47BA-8E00-519F1C95A9F3}" type="presOf" srcId="{012F5679-5F1F-4EB2-8835-1BFF7263B327}" destId="{8AB76612-BC09-40E9-9959-E9AF74255568}" srcOrd="0" destOrd="0" presId="urn:microsoft.com/office/officeart/2005/8/layout/chevron2"/>
    <dgm:cxn modelId="{BEA8E953-D233-4E07-BC7A-2D063A997210}" srcId="{AF523E7F-77D2-46F1-B3EF-22DFF0266742}" destId="{74C569C8-21D1-4EA6-962D-DE8AF996EC84}" srcOrd="0" destOrd="0" parTransId="{C45EF889-61E8-415B-84B5-3E164B75F69C}" sibTransId="{FEEACA0A-E22C-4BBD-BDD7-7A45F92453C1}"/>
    <dgm:cxn modelId="{89A3AF26-B82F-43F1-88C3-E4E867117364}" srcId="{20698449-642A-4FF1-B1AB-8626F6A30BE8}" destId="{012F5679-5F1F-4EB2-8835-1BFF7263B327}" srcOrd="2" destOrd="0" parTransId="{8B0AEB02-37CC-42DA-834E-870EB139F3EC}" sibTransId="{B7745990-7FB5-48D0-AA8E-F021AB1F2861}"/>
    <dgm:cxn modelId="{197EBAB2-94DD-4932-91C7-F34DE7D1FB2C}" srcId="{F700559E-E590-4805-AA1C-65614AB07D08}" destId="{3063315B-0692-42AF-81C7-776BD16282BC}" srcOrd="0" destOrd="0" parTransId="{C60071D2-6007-449C-AABE-FB3A008C3869}" sibTransId="{CE1025FA-0F1D-4668-BB21-1E6B29A2A3FA}"/>
    <dgm:cxn modelId="{AD658CAD-6773-460F-8B18-43ED33F202F2}" type="presOf" srcId="{74C569C8-21D1-4EA6-962D-DE8AF996EC84}" destId="{9DDA1B58-D5F0-46A5-8969-010BA106D81E}" srcOrd="0" destOrd="0" presId="urn:microsoft.com/office/officeart/2005/8/layout/chevron2"/>
    <dgm:cxn modelId="{1A0D49F8-EC33-4C7E-93BE-BEB6CCE822C5}" srcId="{20698449-642A-4FF1-B1AB-8626F6A30BE8}" destId="{F700559E-E590-4805-AA1C-65614AB07D08}" srcOrd="1" destOrd="0" parTransId="{C2749853-009C-4A21-9880-815800B3B664}" sibTransId="{B8B50CCA-F2E2-4D48-99E8-8108361F040B}"/>
    <dgm:cxn modelId="{97BE9DC6-AEC5-4649-AF58-89BFBC636E52}" type="presOf" srcId="{20698449-642A-4FF1-B1AB-8626F6A30BE8}" destId="{768638B8-6022-4E8B-BC36-30927AA0B0D0}" srcOrd="0" destOrd="0" presId="urn:microsoft.com/office/officeart/2005/8/layout/chevron2"/>
    <dgm:cxn modelId="{4C5F7649-D465-4F9F-8B2B-C4275469347D}" type="presOf" srcId="{30FE14A1-86ED-4006-8509-37EB6842B0A5}" destId="{E5A78901-07C6-4E2E-B8D6-E6AAD6481CF8}" srcOrd="0" destOrd="0" presId="urn:microsoft.com/office/officeart/2005/8/layout/chevron2"/>
    <dgm:cxn modelId="{29D26A54-1474-4F8B-AD57-AD2A3C6C286C}" srcId="{20698449-642A-4FF1-B1AB-8626F6A30BE8}" destId="{AF523E7F-77D2-46F1-B3EF-22DFF0266742}" srcOrd="0" destOrd="0" parTransId="{D767CADD-3E8E-4C1A-AB24-EA73A61C5122}" sibTransId="{7145B5E9-A62E-4105-A4EC-6A8C6182A6D1}"/>
    <dgm:cxn modelId="{BC3C7FFE-D827-484F-AC57-AC36F144FF4D}" type="presParOf" srcId="{768638B8-6022-4E8B-BC36-30927AA0B0D0}" destId="{667D57A2-5111-4EEC-A387-10AEF0A1E597}" srcOrd="0" destOrd="0" presId="urn:microsoft.com/office/officeart/2005/8/layout/chevron2"/>
    <dgm:cxn modelId="{4408E3B9-1CC1-4937-A880-A7B203888063}" type="presParOf" srcId="{667D57A2-5111-4EEC-A387-10AEF0A1E597}" destId="{3EBD0954-293C-4259-881C-6DC19759AD36}" srcOrd="0" destOrd="0" presId="urn:microsoft.com/office/officeart/2005/8/layout/chevron2"/>
    <dgm:cxn modelId="{285FCAA0-B084-4D3D-9D08-9589A910EB03}" type="presParOf" srcId="{667D57A2-5111-4EEC-A387-10AEF0A1E597}" destId="{9DDA1B58-D5F0-46A5-8969-010BA106D81E}" srcOrd="1" destOrd="0" presId="urn:microsoft.com/office/officeart/2005/8/layout/chevron2"/>
    <dgm:cxn modelId="{E5D424EB-D64C-4311-8160-747F67DB997B}" type="presParOf" srcId="{768638B8-6022-4E8B-BC36-30927AA0B0D0}" destId="{0CEB6D7D-987A-4718-BA2E-0DADAB060992}" srcOrd="1" destOrd="0" presId="urn:microsoft.com/office/officeart/2005/8/layout/chevron2"/>
    <dgm:cxn modelId="{09F4B84C-FB4D-4CD3-AEC3-3428AB82E3F2}" type="presParOf" srcId="{768638B8-6022-4E8B-BC36-30927AA0B0D0}" destId="{7770583A-D579-49D9-B73B-A8D846C2733C}" srcOrd="2" destOrd="0" presId="urn:microsoft.com/office/officeart/2005/8/layout/chevron2"/>
    <dgm:cxn modelId="{EE716CB3-8A41-4240-A8EE-1B048C235DA9}" type="presParOf" srcId="{7770583A-D579-49D9-B73B-A8D846C2733C}" destId="{B5AD7160-2D68-4626-97DB-C0D80577FF19}" srcOrd="0" destOrd="0" presId="urn:microsoft.com/office/officeart/2005/8/layout/chevron2"/>
    <dgm:cxn modelId="{9B0403B1-C2B3-4293-9D4F-F131302F4870}" type="presParOf" srcId="{7770583A-D579-49D9-B73B-A8D846C2733C}" destId="{001C64AC-DB4A-429F-999A-E89101B14136}" srcOrd="1" destOrd="0" presId="urn:microsoft.com/office/officeart/2005/8/layout/chevron2"/>
    <dgm:cxn modelId="{C82C42AD-467A-4D58-B35D-5D51AC7D5BB2}" type="presParOf" srcId="{768638B8-6022-4E8B-BC36-30927AA0B0D0}" destId="{892492FB-A5D6-436A-89DE-33F3125CABD9}" srcOrd="3" destOrd="0" presId="urn:microsoft.com/office/officeart/2005/8/layout/chevron2"/>
    <dgm:cxn modelId="{E84892A2-62E3-4F09-B930-4BB79F0C65C0}" type="presParOf" srcId="{768638B8-6022-4E8B-BC36-30927AA0B0D0}" destId="{302BCF3D-106D-4FF6-A6A9-14556EFDDD00}" srcOrd="4" destOrd="0" presId="urn:microsoft.com/office/officeart/2005/8/layout/chevron2"/>
    <dgm:cxn modelId="{EB2FEDCF-BF1A-4352-9698-CA97C4E65F2D}" type="presParOf" srcId="{302BCF3D-106D-4FF6-A6A9-14556EFDDD00}" destId="{8AB76612-BC09-40E9-9959-E9AF74255568}" srcOrd="0" destOrd="0" presId="urn:microsoft.com/office/officeart/2005/8/layout/chevron2"/>
    <dgm:cxn modelId="{3EBED02C-8C68-4DE4-9BA4-B3C750C9F819}" type="presParOf" srcId="{302BCF3D-106D-4FF6-A6A9-14556EFDDD00}" destId="{E5A78901-07C6-4E2E-B8D6-E6AAD6481CF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BD4912-B1FD-4C85-B6FB-3865E907A845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68B85DC-97C6-45B6-AE7B-EAC6F6CB44F8}">
      <dgm:prSet phldrT="[Текст]" custT="1"/>
      <dgm:spPr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rPr>
            <a:t> </a:t>
          </a:r>
          <a:endParaRPr lang="ru-RU" sz="2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779F9802-5BF5-4BCE-ACD5-AF05D43E0330}" type="parTrans" cxnId="{2A3139AA-859F-44C6-8189-C88A24F8E5B0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1FE3A57F-6A39-49E0-9289-39BD3F75E4A4}" type="sibTrans" cxnId="{2A3139AA-859F-44C6-8189-C88A24F8E5B0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FB61AD4F-981A-4583-AB68-489A4569DB7C}">
      <dgm:prSet phldrT="[Текст]"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kumimoji="0" lang="ru-RU" sz="1400" b="0" i="0" u="none" strike="noStrike" kern="1200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nstantia" pitchFamily="18" charset="0"/>
            </a:rPr>
            <a:t>Инновационный потенциал промышленности</a:t>
          </a:r>
          <a:endParaRPr lang="ru-RU" sz="1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F0D77306-A83E-4ADB-B05C-25FAEC990F37}" type="parTrans" cxnId="{E0E59C47-5D27-46CC-89DB-32F3EA1A8B9A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7B30C57C-9A76-47B6-A863-BBB3E2670DAF}" type="sibTrans" cxnId="{E0E59C47-5D27-46CC-89DB-32F3EA1A8B9A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D92946C3-6B22-4AED-8E37-81DF69D1053D}">
      <dgm:prSet phldrT="[Текст]" custT="1"/>
      <dgm:spPr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rPr>
            <a:t> </a:t>
          </a:r>
          <a:endParaRPr lang="ru-RU" sz="2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D76A572F-28C8-4E44-B965-0BA614F95120}" type="parTrans" cxnId="{1F7FB24B-1A55-4C39-BE1F-FEDBBD5D1AD4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A9B4E822-FDEC-4D8A-BE8A-28ABBD2878C7}" type="sibTrans" cxnId="{1F7FB24B-1A55-4C39-BE1F-FEDBBD5D1AD4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D7BBCC61-3F6A-4EB4-A3EE-1D0BA21A8ED7}">
      <dgm:prSet phldrT="[Текст]"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kumimoji="0" lang="ru-RU" sz="1400" b="0" i="0" u="none" strike="noStrike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nstantia" pitchFamily="18" charset="0"/>
            </a:rPr>
            <a:t>Текущее состояние и тенденции развития отраслевой и академической науки (НИИ, КБ, ВУЗы)</a:t>
          </a:r>
          <a:endParaRPr lang="ru-RU" sz="1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59C64470-D914-43DE-A166-D4DA2361DF3E}" type="parTrans" cxnId="{BEF093CF-3095-4C86-9872-79A29B9BFDA9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7994DBAC-9271-4A21-9099-F3DA7EB14CC1}" type="sibTrans" cxnId="{BEF093CF-3095-4C86-9872-79A29B9BFDA9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FB4A13A6-EC04-40C0-B705-A4FF929E2FC4}">
      <dgm:prSet phldrT="[Текст]" custT="1"/>
      <dgm:spPr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rPr>
            <a:t> </a:t>
          </a:r>
          <a:endParaRPr lang="ru-RU" sz="2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A5A5FC75-4B43-4A28-B2F3-ED015929FEDC}" type="parTrans" cxnId="{0288EF0B-9CCE-403A-8581-23A02A780F41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B406108E-5A04-4367-A772-A32163A72B16}" type="sibTrans" cxnId="{0288EF0B-9CCE-403A-8581-23A02A780F41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D678866F-AF9B-454D-82C6-9C6F95EDA247}">
      <dgm:prSet phldrT="[Текст]"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rPr>
            <a:t>Эффективность функционирования инновационной инфраструктуры</a:t>
          </a:r>
          <a:endParaRPr lang="ru-RU" sz="1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EB36427C-15D1-4E28-86FA-B3E327A2A1EE}" type="parTrans" cxnId="{A155DE68-7E09-4491-A08B-108A4F13EC1C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235EBBF9-7E0C-41E2-B3B0-DA56E3D347B5}" type="sibTrans" cxnId="{A155DE68-7E09-4491-A08B-108A4F13EC1C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C09E270F-47AA-4474-81CC-893383AB9E37}">
      <dgm:prSet custT="1"/>
      <dgm:spPr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sz="2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B6B80C67-5D97-41CC-A394-112EC06C721C}" type="parTrans" cxnId="{9228FE18-3225-4D09-BDBF-0E33788EAC1F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08DF2C27-E641-4E50-AA8E-A4E35A2C7B9E}" type="sibTrans" cxnId="{9228FE18-3225-4D09-BDBF-0E33788EAC1F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BC02A94B-9866-400D-9B2E-D16D66C0B7F4}">
      <dgm:prSet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kumimoji="0" lang="ru-RU" sz="1400" b="0" i="0" u="none" strike="noStrike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nstantia" pitchFamily="18" charset="0"/>
            </a:rPr>
            <a:t>Нормативно-правовое поле (законодательная база, Инновационный меморандум, Государственный доклад «Об итогах инновационной деятельности»</a:t>
          </a:r>
          <a:endParaRPr lang="ru-RU" sz="1400" dirty="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87534A89-48EA-4714-AE85-7283038D1F8F}" type="parTrans" cxnId="{D058D1E2-1CF8-4F64-9FA9-5C9EF5BC05E7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8732BD8B-4487-492E-B741-E335FAF8EE94}" type="sibTrans" cxnId="{D058D1E2-1CF8-4F64-9FA9-5C9EF5BC05E7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  <a:latin typeface="Constantia" pitchFamily="18" charset="0"/>
          </a:endParaRPr>
        </a:p>
      </dgm:t>
    </dgm:pt>
    <dgm:pt modelId="{61001FEB-5EE4-4ED6-8EA2-9B3C5D3BD443}" type="pres">
      <dgm:prSet presAssocID="{54BD4912-B1FD-4C85-B6FB-3865E907A8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C7B88-8363-4851-8FE1-3C5976C0C61D}" type="pres">
      <dgm:prSet presAssocID="{968B85DC-97C6-45B6-AE7B-EAC6F6CB44F8}" presName="composite" presStyleCnt="0"/>
      <dgm:spPr/>
    </dgm:pt>
    <dgm:pt modelId="{6DE2BCEA-6584-489A-960D-B4CED98B8215}" type="pres">
      <dgm:prSet presAssocID="{968B85DC-97C6-45B6-AE7B-EAC6F6CB44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ECDAC-6A40-43BA-9734-8A73659EE361}" type="pres">
      <dgm:prSet presAssocID="{968B85DC-97C6-45B6-AE7B-EAC6F6CB44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77040-3715-49A5-AB76-6596FB5ED1DB}" type="pres">
      <dgm:prSet presAssocID="{1FE3A57F-6A39-49E0-9289-39BD3F75E4A4}" presName="sp" presStyleCnt="0"/>
      <dgm:spPr/>
    </dgm:pt>
    <dgm:pt modelId="{1D36656F-E888-48D7-978A-6416C8943C12}" type="pres">
      <dgm:prSet presAssocID="{D92946C3-6B22-4AED-8E37-81DF69D1053D}" presName="composite" presStyleCnt="0"/>
      <dgm:spPr/>
    </dgm:pt>
    <dgm:pt modelId="{67338744-3251-40C3-8B71-D42C73D3DAD5}" type="pres">
      <dgm:prSet presAssocID="{D92946C3-6B22-4AED-8E37-81DF69D105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3D014-9D54-4F1A-8564-A4B2DD8DEA46}" type="pres">
      <dgm:prSet presAssocID="{D92946C3-6B22-4AED-8E37-81DF69D1053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F651E-C1E7-4918-AAB8-98B35FA34923}" type="pres">
      <dgm:prSet presAssocID="{A9B4E822-FDEC-4D8A-BE8A-28ABBD2878C7}" presName="sp" presStyleCnt="0"/>
      <dgm:spPr/>
    </dgm:pt>
    <dgm:pt modelId="{A7A7DEB8-10DE-4871-9676-096C718038AF}" type="pres">
      <dgm:prSet presAssocID="{C09E270F-47AA-4474-81CC-893383AB9E37}" presName="composite" presStyleCnt="0"/>
      <dgm:spPr/>
    </dgm:pt>
    <dgm:pt modelId="{F7132894-9CC4-4648-81C5-9867090B837E}" type="pres">
      <dgm:prSet presAssocID="{C09E270F-47AA-4474-81CC-893383AB9E3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F202-3F51-4D79-90D9-783D1D77CCA4}" type="pres">
      <dgm:prSet presAssocID="{C09E270F-47AA-4474-81CC-893383AB9E37}" presName="descendantText" presStyleLbl="alignAcc1" presStyleIdx="2" presStyleCnt="4" custScaleY="18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E08D8-9F9F-432F-A98A-E3A44F1D861B}" type="pres">
      <dgm:prSet presAssocID="{08DF2C27-E641-4E50-AA8E-A4E35A2C7B9E}" presName="sp" presStyleCnt="0"/>
      <dgm:spPr/>
    </dgm:pt>
    <dgm:pt modelId="{C9AFACE1-8513-4958-8A38-02572812B559}" type="pres">
      <dgm:prSet presAssocID="{FB4A13A6-EC04-40C0-B705-A4FF929E2FC4}" presName="composite" presStyleCnt="0"/>
      <dgm:spPr/>
    </dgm:pt>
    <dgm:pt modelId="{093478F4-4439-415F-9418-35FEEC9475A5}" type="pres">
      <dgm:prSet presAssocID="{FB4A13A6-EC04-40C0-B705-A4FF929E2FC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940B-410A-4901-A406-4E57A0E6DA60}" type="pres">
      <dgm:prSet presAssocID="{FB4A13A6-EC04-40C0-B705-A4FF929E2FC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E074A-06B5-450B-B700-863DA3F692E2}" type="presOf" srcId="{968B85DC-97C6-45B6-AE7B-EAC6F6CB44F8}" destId="{6DE2BCEA-6584-489A-960D-B4CED98B8215}" srcOrd="0" destOrd="0" presId="urn:microsoft.com/office/officeart/2005/8/layout/chevron2"/>
    <dgm:cxn modelId="{9228FE18-3225-4D09-BDBF-0E33788EAC1F}" srcId="{54BD4912-B1FD-4C85-B6FB-3865E907A845}" destId="{C09E270F-47AA-4474-81CC-893383AB9E37}" srcOrd="2" destOrd="0" parTransId="{B6B80C67-5D97-41CC-A394-112EC06C721C}" sibTransId="{08DF2C27-E641-4E50-AA8E-A4E35A2C7B9E}"/>
    <dgm:cxn modelId="{D058D1E2-1CF8-4F64-9FA9-5C9EF5BC05E7}" srcId="{C09E270F-47AA-4474-81CC-893383AB9E37}" destId="{BC02A94B-9866-400D-9B2E-D16D66C0B7F4}" srcOrd="0" destOrd="0" parTransId="{87534A89-48EA-4714-AE85-7283038D1F8F}" sibTransId="{8732BD8B-4487-492E-B741-E335FAF8EE94}"/>
    <dgm:cxn modelId="{BEF093CF-3095-4C86-9872-79A29B9BFDA9}" srcId="{D92946C3-6B22-4AED-8E37-81DF69D1053D}" destId="{D7BBCC61-3F6A-4EB4-A3EE-1D0BA21A8ED7}" srcOrd="0" destOrd="0" parTransId="{59C64470-D914-43DE-A166-D4DA2361DF3E}" sibTransId="{7994DBAC-9271-4A21-9099-F3DA7EB14CC1}"/>
    <dgm:cxn modelId="{54E8788C-C2AA-487E-B1EC-B5E96EFB75A7}" type="presOf" srcId="{D92946C3-6B22-4AED-8E37-81DF69D1053D}" destId="{67338744-3251-40C3-8B71-D42C73D3DAD5}" srcOrd="0" destOrd="0" presId="urn:microsoft.com/office/officeart/2005/8/layout/chevron2"/>
    <dgm:cxn modelId="{7BE1F644-81E5-4363-B0B0-1E86A1CDCBDA}" type="presOf" srcId="{C09E270F-47AA-4474-81CC-893383AB9E37}" destId="{F7132894-9CC4-4648-81C5-9867090B837E}" srcOrd="0" destOrd="0" presId="urn:microsoft.com/office/officeart/2005/8/layout/chevron2"/>
    <dgm:cxn modelId="{05DCB9BB-828C-4747-9EA9-71610CAE3F8C}" type="presOf" srcId="{54BD4912-B1FD-4C85-B6FB-3865E907A845}" destId="{61001FEB-5EE4-4ED6-8EA2-9B3C5D3BD443}" srcOrd="0" destOrd="0" presId="urn:microsoft.com/office/officeart/2005/8/layout/chevron2"/>
    <dgm:cxn modelId="{A155DE68-7E09-4491-A08B-108A4F13EC1C}" srcId="{FB4A13A6-EC04-40C0-B705-A4FF929E2FC4}" destId="{D678866F-AF9B-454D-82C6-9C6F95EDA247}" srcOrd="0" destOrd="0" parTransId="{EB36427C-15D1-4E28-86FA-B3E327A2A1EE}" sibTransId="{235EBBF9-7E0C-41E2-B3B0-DA56E3D347B5}"/>
    <dgm:cxn modelId="{086FFA1C-F594-483E-B538-3E9974337A07}" type="presOf" srcId="{D678866F-AF9B-454D-82C6-9C6F95EDA247}" destId="{C062940B-410A-4901-A406-4E57A0E6DA60}" srcOrd="0" destOrd="0" presId="urn:microsoft.com/office/officeart/2005/8/layout/chevron2"/>
    <dgm:cxn modelId="{49E3B4EC-9E94-46EA-838F-4657B282FB0C}" type="presOf" srcId="{FB4A13A6-EC04-40C0-B705-A4FF929E2FC4}" destId="{093478F4-4439-415F-9418-35FEEC9475A5}" srcOrd="0" destOrd="0" presId="urn:microsoft.com/office/officeart/2005/8/layout/chevron2"/>
    <dgm:cxn modelId="{2A3139AA-859F-44C6-8189-C88A24F8E5B0}" srcId="{54BD4912-B1FD-4C85-B6FB-3865E907A845}" destId="{968B85DC-97C6-45B6-AE7B-EAC6F6CB44F8}" srcOrd="0" destOrd="0" parTransId="{779F9802-5BF5-4BCE-ACD5-AF05D43E0330}" sibTransId="{1FE3A57F-6A39-49E0-9289-39BD3F75E4A4}"/>
    <dgm:cxn modelId="{E2653607-F26A-492C-A96D-070F05B43A72}" type="presOf" srcId="{FB61AD4F-981A-4583-AB68-489A4569DB7C}" destId="{9C5ECDAC-6A40-43BA-9734-8A73659EE361}" srcOrd="0" destOrd="0" presId="urn:microsoft.com/office/officeart/2005/8/layout/chevron2"/>
    <dgm:cxn modelId="{E0E59C47-5D27-46CC-89DB-32F3EA1A8B9A}" srcId="{968B85DC-97C6-45B6-AE7B-EAC6F6CB44F8}" destId="{FB61AD4F-981A-4583-AB68-489A4569DB7C}" srcOrd="0" destOrd="0" parTransId="{F0D77306-A83E-4ADB-B05C-25FAEC990F37}" sibTransId="{7B30C57C-9A76-47B6-A863-BBB3E2670DAF}"/>
    <dgm:cxn modelId="{58F5917F-B51A-4E28-84EE-C902CDA0DBD0}" type="presOf" srcId="{BC02A94B-9866-400D-9B2E-D16D66C0B7F4}" destId="{717DF202-3F51-4D79-90D9-783D1D77CCA4}" srcOrd="0" destOrd="0" presId="urn:microsoft.com/office/officeart/2005/8/layout/chevron2"/>
    <dgm:cxn modelId="{E3B29A78-48CC-436B-B444-0FA14DBB8F37}" type="presOf" srcId="{D7BBCC61-3F6A-4EB4-A3EE-1D0BA21A8ED7}" destId="{76D3D014-9D54-4F1A-8564-A4B2DD8DEA46}" srcOrd="0" destOrd="0" presId="urn:microsoft.com/office/officeart/2005/8/layout/chevron2"/>
    <dgm:cxn modelId="{1F7FB24B-1A55-4C39-BE1F-FEDBBD5D1AD4}" srcId="{54BD4912-B1FD-4C85-B6FB-3865E907A845}" destId="{D92946C3-6B22-4AED-8E37-81DF69D1053D}" srcOrd="1" destOrd="0" parTransId="{D76A572F-28C8-4E44-B965-0BA614F95120}" sibTransId="{A9B4E822-FDEC-4D8A-BE8A-28ABBD2878C7}"/>
    <dgm:cxn modelId="{0288EF0B-9CCE-403A-8581-23A02A780F41}" srcId="{54BD4912-B1FD-4C85-B6FB-3865E907A845}" destId="{FB4A13A6-EC04-40C0-B705-A4FF929E2FC4}" srcOrd="3" destOrd="0" parTransId="{A5A5FC75-4B43-4A28-B2F3-ED015929FEDC}" sibTransId="{B406108E-5A04-4367-A772-A32163A72B16}"/>
    <dgm:cxn modelId="{8A38A344-CB92-40EC-A02B-A6F4A6179D94}" type="presParOf" srcId="{61001FEB-5EE4-4ED6-8EA2-9B3C5D3BD443}" destId="{805C7B88-8363-4851-8FE1-3C5976C0C61D}" srcOrd="0" destOrd="0" presId="urn:microsoft.com/office/officeart/2005/8/layout/chevron2"/>
    <dgm:cxn modelId="{9502C1D6-073D-4B23-AC3E-6634EE3C35DE}" type="presParOf" srcId="{805C7B88-8363-4851-8FE1-3C5976C0C61D}" destId="{6DE2BCEA-6584-489A-960D-B4CED98B8215}" srcOrd="0" destOrd="0" presId="urn:microsoft.com/office/officeart/2005/8/layout/chevron2"/>
    <dgm:cxn modelId="{D8568B05-375F-45BB-9D44-CEB8AA400227}" type="presParOf" srcId="{805C7B88-8363-4851-8FE1-3C5976C0C61D}" destId="{9C5ECDAC-6A40-43BA-9734-8A73659EE361}" srcOrd="1" destOrd="0" presId="urn:microsoft.com/office/officeart/2005/8/layout/chevron2"/>
    <dgm:cxn modelId="{1E9B4727-BF8A-4A1E-9059-795B69A0090F}" type="presParOf" srcId="{61001FEB-5EE4-4ED6-8EA2-9B3C5D3BD443}" destId="{15677040-3715-49A5-AB76-6596FB5ED1DB}" srcOrd="1" destOrd="0" presId="urn:microsoft.com/office/officeart/2005/8/layout/chevron2"/>
    <dgm:cxn modelId="{05A1D9F6-FCDF-4D5D-BF38-181327BA619C}" type="presParOf" srcId="{61001FEB-5EE4-4ED6-8EA2-9B3C5D3BD443}" destId="{1D36656F-E888-48D7-978A-6416C8943C12}" srcOrd="2" destOrd="0" presId="urn:microsoft.com/office/officeart/2005/8/layout/chevron2"/>
    <dgm:cxn modelId="{32849344-120F-45D3-BCF2-3942D49B452E}" type="presParOf" srcId="{1D36656F-E888-48D7-978A-6416C8943C12}" destId="{67338744-3251-40C3-8B71-D42C73D3DAD5}" srcOrd="0" destOrd="0" presId="urn:microsoft.com/office/officeart/2005/8/layout/chevron2"/>
    <dgm:cxn modelId="{1FAD6FBF-32A1-48FA-962B-8305B9B98898}" type="presParOf" srcId="{1D36656F-E888-48D7-978A-6416C8943C12}" destId="{76D3D014-9D54-4F1A-8564-A4B2DD8DEA46}" srcOrd="1" destOrd="0" presId="urn:microsoft.com/office/officeart/2005/8/layout/chevron2"/>
    <dgm:cxn modelId="{2F6CA3F1-37CB-40A0-852E-26EB644479D8}" type="presParOf" srcId="{61001FEB-5EE4-4ED6-8EA2-9B3C5D3BD443}" destId="{35DF651E-C1E7-4918-AAB8-98B35FA34923}" srcOrd="3" destOrd="0" presId="urn:microsoft.com/office/officeart/2005/8/layout/chevron2"/>
    <dgm:cxn modelId="{59A82B7D-AA4C-4510-BB6C-613F360C7CD1}" type="presParOf" srcId="{61001FEB-5EE4-4ED6-8EA2-9B3C5D3BD443}" destId="{A7A7DEB8-10DE-4871-9676-096C718038AF}" srcOrd="4" destOrd="0" presId="urn:microsoft.com/office/officeart/2005/8/layout/chevron2"/>
    <dgm:cxn modelId="{2D7C93C2-AFC5-44EC-B7CE-FC24BE804907}" type="presParOf" srcId="{A7A7DEB8-10DE-4871-9676-096C718038AF}" destId="{F7132894-9CC4-4648-81C5-9867090B837E}" srcOrd="0" destOrd="0" presId="urn:microsoft.com/office/officeart/2005/8/layout/chevron2"/>
    <dgm:cxn modelId="{CEF3065F-39BF-4F2B-AFC0-529275F67B70}" type="presParOf" srcId="{A7A7DEB8-10DE-4871-9676-096C718038AF}" destId="{717DF202-3F51-4D79-90D9-783D1D77CCA4}" srcOrd="1" destOrd="0" presId="urn:microsoft.com/office/officeart/2005/8/layout/chevron2"/>
    <dgm:cxn modelId="{A6081219-6AE6-45E2-AB0E-797E311D0751}" type="presParOf" srcId="{61001FEB-5EE4-4ED6-8EA2-9B3C5D3BD443}" destId="{860E08D8-9F9F-432F-A98A-E3A44F1D861B}" srcOrd="5" destOrd="0" presId="urn:microsoft.com/office/officeart/2005/8/layout/chevron2"/>
    <dgm:cxn modelId="{287E4F8E-8E9F-44F5-898D-FB6BDEA420F8}" type="presParOf" srcId="{61001FEB-5EE4-4ED6-8EA2-9B3C5D3BD443}" destId="{C9AFACE1-8513-4958-8A38-02572812B559}" srcOrd="6" destOrd="0" presId="urn:microsoft.com/office/officeart/2005/8/layout/chevron2"/>
    <dgm:cxn modelId="{4350E3EF-E7DC-4095-B805-2C7F9502C15F}" type="presParOf" srcId="{C9AFACE1-8513-4958-8A38-02572812B559}" destId="{093478F4-4439-415F-9418-35FEEC9475A5}" srcOrd="0" destOrd="0" presId="urn:microsoft.com/office/officeart/2005/8/layout/chevron2"/>
    <dgm:cxn modelId="{1B8D61A8-5A21-45A4-9A7B-1A444CE1D30D}" type="presParOf" srcId="{C9AFACE1-8513-4958-8A38-02572812B559}" destId="{C062940B-410A-4901-A406-4E57A0E6DA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BD4912-B1FD-4C85-B6FB-3865E907A845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68B85DC-97C6-45B6-AE7B-EAC6F6CB44F8}">
      <dgm:prSet phldrT="[Текст]" custT="1"/>
      <dgm:spPr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strike="noStrik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79F9802-5BF5-4BCE-ACD5-AF05D43E0330}" type="parTrans" cxnId="{2A3139AA-859F-44C6-8189-C88A24F8E5B0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FE3A57F-6A39-49E0-9289-39BD3F75E4A4}" type="sibTrans" cxnId="{2A3139AA-859F-44C6-8189-C88A24F8E5B0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B61AD4F-981A-4583-AB68-489A4569DB7C}">
      <dgm:prSet phldrT="[Текст]"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kumimoji="0" lang="ru-RU" sz="1600" b="1" i="0" u="none" strike="noStrike" kern="1200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rPr>
            <a:t>Трансформация передового зарубежного и отечественного опыта государственного управления инновационной сферой в пакет первоочередных мер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0D77306-A83E-4ADB-B05C-25FAEC990F37}" type="parTrans" cxnId="{E0E59C47-5D27-46CC-89DB-32F3EA1A8B9A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B30C57C-9A76-47B6-A863-BBB3E2670DAF}" type="sibTrans" cxnId="{E0E59C47-5D27-46CC-89DB-32F3EA1A8B9A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92946C3-6B22-4AED-8E37-81DF69D1053D}">
      <dgm:prSet phldrT="[Текст]" custT="1"/>
      <dgm:spPr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strike="noStrik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76A572F-28C8-4E44-B965-0BA614F95120}" type="parTrans" cxnId="{1F7FB24B-1A55-4C39-BE1F-FEDBBD5D1AD4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9B4E822-FDEC-4D8A-BE8A-28ABBD2878C7}" type="sibTrans" cxnId="{1F7FB24B-1A55-4C39-BE1F-FEDBBD5D1AD4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7BBCC61-3F6A-4EB4-A3EE-1D0BA21A8ED7}">
      <dgm:prSet phldrT="[Текст]"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kumimoji="0" lang="ru-RU" sz="1600" b="1" i="0" u="none" strike="noStrike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rPr>
            <a:t>Корректировка методического инструментария мониторинга инновационных процессов в регионе, повышение результативности деятельности </a:t>
          </a:r>
          <a:r>
            <a:rPr kumimoji="0" lang="ru-RU" sz="1600" b="1" i="0" u="none" strike="noStrike" cap="none" spc="0" normalizeH="0" baseline="0" noProof="0" dirty="0" err="1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rPr>
            <a:t>технопарковых</a:t>
          </a:r>
          <a:r>
            <a:rPr kumimoji="0" lang="ru-RU" sz="1600" b="1" i="0" u="none" strike="noStrike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rPr>
            <a:t> структур республики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9C64470-D914-43DE-A166-D4DA2361DF3E}" type="parTrans" cxnId="{BEF093CF-3095-4C86-9872-79A29B9BFDA9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994DBAC-9271-4A21-9099-F3DA7EB14CC1}" type="sibTrans" cxnId="{BEF093CF-3095-4C86-9872-79A29B9BFDA9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B4A13A6-EC04-40C0-B705-A4FF929E2FC4}">
      <dgm:prSet phldrT="[Текст]" custT="1"/>
      <dgm:spPr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strike="noStrik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5A5FC75-4B43-4A28-B2F3-ED015929FEDC}" type="parTrans" cxnId="{0288EF0B-9CCE-403A-8581-23A02A780F41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406108E-5A04-4367-A772-A32163A72B16}" type="sibTrans" cxnId="{0288EF0B-9CCE-403A-8581-23A02A780F41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678866F-AF9B-454D-82C6-9C6F95EDA247}">
      <dgm:prSet phldrT="[Текст]"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lang="ru-RU" sz="1600" b="1" strike="noStrik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Совершенствование законодательного обеспечения поддержки инновационного развития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EB36427C-15D1-4E28-86FA-B3E327A2A1EE}" type="parTrans" cxnId="{A155DE68-7E09-4491-A08B-108A4F13EC1C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235EBBF9-7E0C-41E2-B3B0-DA56E3D347B5}" type="sibTrans" cxnId="{A155DE68-7E09-4491-A08B-108A4F13EC1C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09E270F-47AA-4474-81CC-893383AB9E37}">
      <dgm:prSet custT="1"/>
      <dgm:spPr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shade val="51000"/>
                <a:satMod val="130000"/>
                <a:alpha val="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6B80C67-5D97-41CC-A394-112EC06C721C}" type="parTrans" cxnId="{9228FE18-3225-4D09-BDBF-0E33788EAC1F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8DF2C27-E641-4E50-AA8E-A4E35A2C7B9E}" type="sibTrans" cxnId="{9228FE18-3225-4D09-BDBF-0E33788EAC1F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C02A94B-9866-400D-9B2E-D16D66C0B7F4}">
      <dgm:prSet custT="1"/>
      <dgm:spPr>
        <a:solidFill>
          <a:schemeClr val="bg2">
            <a:lumMod val="75000"/>
            <a:alpha val="31000"/>
          </a:schemeClr>
        </a:solidFill>
      </dgm:spPr>
      <dgm:t>
        <a:bodyPr/>
        <a:lstStyle/>
        <a:p>
          <a:r>
            <a:rPr kumimoji="0" lang="ru-RU" sz="1600" b="1" i="0" u="none" strike="noStrike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rPr>
            <a:t>Организация высокоэффективного финансового обеспечения сферы НИОКР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7534A89-48EA-4714-AE85-7283038D1F8F}" type="parTrans" cxnId="{D058D1E2-1CF8-4F64-9FA9-5C9EF5BC05E7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732BD8B-4487-492E-B741-E335FAF8EE94}" type="sibTrans" cxnId="{D058D1E2-1CF8-4F64-9FA9-5C9EF5BC05E7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447A922-42A9-45D7-B6FC-0B2B88D26EC9}">
      <dgm:prSet custT="1"/>
      <dgm:spPr/>
      <dgm:t>
        <a:bodyPr/>
        <a:lstStyle/>
        <a:p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D2A1CF6-412C-48C5-A4C6-33D1EF6EFB30}" type="parTrans" cxnId="{9220FC96-19CC-43E2-9C27-3225F0D144F6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91ED78A9-1865-4422-8536-10C292013DEE}" type="sibTrans" cxnId="{9220FC96-19CC-43E2-9C27-3225F0D144F6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EC7FE8D-81F1-4505-8A94-F810EA1853C9}">
      <dgm:prSet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kumimoji="0" lang="ru-RU" sz="1600" b="1" i="0" u="none" strike="noStrike" cap="none" spc="0" normalizeH="0" baseline="0" noProof="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rPr>
            <a:t>Корректировка концептуальных основ и методологии индикативного управления инновационными процессами (инновационный меморандум, Государственный доклад)</a:t>
          </a:r>
          <a:endParaRPr lang="ru-RU" sz="1600" b="1" strike="noStrik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8FE4608-B185-4CB4-9F3B-6FD6958AC421}" type="parTrans" cxnId="{4CD95753-6392-462B-A69B-0618661C04DB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D2D651E-171D-46FD-AC6A-49E5701841E7}" type="sibTrans" cxnId="{4CD95753-6392-462B-A69B-0618661C04DB}">
      <dgm:prSet/>
      <dgm:spPr/>
      <dgm:t>
        <a:bodyPr/>
        <a:lstStyle/>
        <a:p>
          <a:endParaRPr lang="ru-RU" sz="1600" b="1" strike="noStrike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1001FEB-5EE4-4ED6-8EA2-9B3C5D3BD443}" type="pres">
      <dgm:prSet presAssocID="{54BD4912-B1FD-4C85-B6FB-3865E907A8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C7B88-8363-4851-8FE1-3C5976C0C61D}" type="pres">
      <dgm:prSet presAssocID="{968B85DC-97C6-45B6-AE7B-EAC6F6CB44F8}" presName="composite" presStyleCnt="0"/>
      <dgm:spPr/>
    </dgm:pt>
    <dgm:pt modelId="{6DE2BCEA-6584-489A-960D-B4CED98B8215}" type="pres">
      <dgm:prSet presAssocID="{968B85DC-97C6-45B6-AE7B-EAC6F6CB44F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ECDAC-6A40-43BA-9734-8A73659EE361}" type="pres">
      <dgm:prSet presAssocID="{968B85DC-97C6-45B6-AE7B-EAC6F6CB44F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77040-3715-49A5-AB76-6596FB5ED1DB}" type="pres">
      <dgm:prSet presAssocID="{1FE3A57F-6A39-49E0-9289-39BD3F75E4A4}" presName="sp" presStyleCnt="0"/>
      <dgm:spPr/>
    </dgm:pt>
    <dgm:pt modelId="{1D36656F-E888-48D7-978A-6416C8943C12}" type="pres">
      <dgm:prSet presAssocID="{D92946C3-6B22-4AED-8E37-81DF69D1053D}" presName="composite" presStyleCnt="0"/>
      <dgm:spPr/>
    </dgm:pt>
    <dgm:pt modelId="{67338744-3251-40C3-8B71-D42C73D3DAD5}" type="pres">
      <dgm:prSet presAssocID="{D92946C3-6B22-4AED-8E37-81DF69D1053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3D014-9D54-4F1A-8564-A4B2DD8DEA46}" type="pres">
      <dgm:prSet presAssocID="{D92946C3-6B22-4AED-8E37-81DF69D1053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F651E-C1E7-4918-AAB8-98B35FA34923}" type="pres">
      <dgm:prSet presAssocID="{A9B4E822-FDEC-4D8A-BE8A-28ABBD2878C7}" presName="sp" presStyleCnt="0"/>
      <dgm:spPr/>
    </dgm:pt>
    <dgm:pt modelId="{A7A7DEB8-10DE-4871-9676-096C718038AF}" type="pres">
      <dgm:prSet presAssocID="{C09E270F-47AA-4474-81CC-893383AB9E37}" presName="composite" presStyleCnt="0"/>
      <dgm:spPr/>
    </dgm:pt>
    <dgm:pt modelId="{F7132894-9CC4-4648-81C5-9867090B837E}" type="pres">
      <dgm:prSet presAssocID="{C09E270F-47AA-4474-81CC-893383AB9E3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F202-3F51-4D79-90D9-783D1D77CCA4}" type="pres">
      <dgm:prSet presAssocID="{C09E270F-47AA-4474-81CC-893383AB9E3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E08D8-9F9F-432F-A98A-E3A44F1D861B}" type="pres">
      <dgm:prSet presAssocID="{08DF2C27-E641-4E50-AA8E-A4E35A2C7B9E}" presName="sp" presStyleCnt="0"/>
      <dgm:spPr/>
    </dgm:pt>
    <dgm:pt modelId="{C9AFACE1-8513-4958-8A38-02572812B559}" type="pres">
      <dgm:prSet presAssocID="{FB4A13A6-EC04-40C0-B705-A4FF929E2FC4}" presName="composite" presStyleCnt="0"/>
      <dgm:spPr/>
    </dgm:pt>
    <dgm:pt modelId="{093478F4-4439-415F-9418-35FEEC9475A5}" type="pres">
      <dgm:prSet presAssocID="{FB4A13A6-EC04-40C0-B705-A4FF929E2FC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940B-410A-4901-A406-4E57A0E6DA60}" type="pres">
      <dgm:prSet presAssocID="{FB4A13A6-EC04-40C0-B705-A4FF929E2FC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797B2-1AAD-4566-939E-ED37D136E28C}" type="pres">
      <dgm:prSet presAssocID="{B406108E-5A04-4367-A772-A32163A72B16}" presName="sp" presStyleCnt="0"/>
      <dgm:spPr/>
    </dgm:pt>
    <dgm:pt modelId="{41705E56-7A25-4286-99AE-6B6BF99FED35}" type="pres">
      <dgm:prSet presAssocID="{4447A922-42A9-45D7-B6FC-0B2B88D26EC9}" presName="composite" presStyleCnt="0"/>
      <dgm:spPr/>
    </dgm:pt>
    <dgm:pt modelId="{6BF188AE-5291-49F1-9D9B-EC79B48E50A0}" type="pres">
      <dgm:prSet presAssocID="{4447A922-42A9-45D7-B6FC-0B2B88D26EC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B05B7-4321-456B-BD2B-0061D92E3E92}" type="pres">
      <dgm:prSet presAssocID="{4447A922-42A9-45D7-B6FC-0B2B88D26EC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11D22-BAEB-4FBD-A342-30F0F9CFE8CE}" type="presOf" srcId="{4447A922-42A9-45D7-B6FC-0B2B88D26EC9}" destId="{6BF188AE-5291-49F1-9D9B-EC79B48E50A0}" srcOrd="0" destOrd="0" presId="urn:microsoft.com/office/officeart/2005/8/layout/chevron2"/>
    <dgm:cxn modelId="{D058D1E2-1CF8-4F64-9FA9-5C9EF5BC05E7}" srcId="{C09E270F-47AA-4474-81CC-893383AB9E37}" destId="{BC02A94B-9866-400D-9B2E-D16D66C0B7F4}" srcOrd="0" destOrd="0" parTransId="{87534A89-48EA-4714-AE85-7283038D1F8F}" sibTransId="{8732BD8B-4487-492E-B741-E335FAF8EE94}"/>
    <dgm:cxn modelId="{E0E59C47-5D27-46CC-89DB-32F3EA1A8B9A}" srcId="{968B85DC-97C6-45B6-AE7B-EAC6F6CB44F8}" destId="{FB61AD4F-981A-4583-AB68-489A4569DB7C}" srcOrd="0" destOrd="0" parTransId="{F0D77306-A83E-4ADB-B05C-25FAEC990F37}" sibTransId="{7B30C57C-9A76-47B6-A863-BBB3E2670DAF}"/>
    <dgm:cxn modelId="{20E9BD30-2BE7-458C-97F8-65A5CEFCE498}" type="presOf" srcId="{968B85DC-97C6-45B6-AE7B-EAC6F6CB44F8}" destId="{6DE2BCEA-6584-489A-960D-B4CED98B8215}" srcOrd="0" destOrd="0" presId="urn:microsoft.com/office/officeart/2005/8/layout/chevron2"/>
    <dgm:cxn modelId="{2A3139AA-859F-44C6-8189-C88A24F8E5B0}" srcId="{54BD4912-B1FD-4C85-B6FB-3865E907A845}" destId="{968B85DC-97C6-45B6-AE7B-EAC6F6CB44F8}" srcOrd="0" destOrd="0" parTransId="{779F9802-5BF5-4BCE-ACD5-AF05D43E0330}" sibTransId="{1FE3A57F-6A39-49E0-9289-39BD3F75E4A4}"/>
    <dgm:cxn modelId="{A155DE68-7E09-4491-A08B-108A4F13EC1C}" srcId="{FB4A13A6-EC04-40C0-B705-A4FF929E2FC4}" destId="{D678866F-AF9B-454D-82C6-9C6F95EDA247}" srcOrd="0" destOrd="0" parTransId="{EB36427C-15D1-4E28-86FA-B3E327A2A1EE}" sibTransId="{235EBBF9-7E0C-41E2-B3B0-DA56E3D347B5}"/>
    <dgm:cxn modelId="{4A6E7731-081F-47EC-86ED-B9A4A1A3E158}" type="presOf" srcId="{C09E270F-47AA-4474-81CC-893383AB9E37}" destId="{F7132894-9CC4-4648-81C5-9867090B837E}" srcOrd="0" destOrd="0" presId="urn:microsoft.com/office/officeart/2005/8/layout/chevron2"/>
    <dgm:cxn modelId="{DC578533-0BDE-4B1B-A65A-3E0D64516E0E}" type="presOf" srcId="{FB4A13A6-EC04-40C0-B705-A4FF929E2FC4}" destId="{093478F4-4439-415F-9418-35FEEC9475A5}" srcOrd="0" destOrd="0" presId="urn:microsoft.com/office/officeart/2005/8/layout/chevron2"/>
    <dgm:cxn modelId="{EDCC823A-5E2D-4535-B4CE-AED7B52DE126}" type="presOf" srcId="{DEC7FE8D-81F1-4505-8A94-F810EA1853C9}" destId="{144B05B7-4321-456B-BD2B-0061D92E3E92}" srcOrd="0" destOrd="0" presId="urn:microsoft.com/office/officeart/2005/8/layout/chevron2"/>
    <dgm:cxn modelId="{9228FE18-3225-4D09-BDBF-0E33788EAC1F}" srcId="{54BD4912-B1FD-4C85-B6FB-3865E907A845}" destId="{C09E270F-47AA-4474-81CC-893383AB9E37}" srcOrd="2" destOrd="0" parTransId="{B6B80C67-5D97-41CC-A394-112EC06C721C}" sibTransId="{08DF2C27-E641-4E50-AA8E-A4E35A2C7B9E}"/>
    <dgm:cxn modelId="{ADD7F7DA-5964-472D-9479-A972489DCAFF}" type="presOf" srcId="{D678866F-AF9B-454D-82C6-9C6F95EDA247}" destId="{C062940B-410A-4901-A406-4E57A0E6DA60}" srcOrd="0" destOrd="0" presId="urn:microsoft.com/office/officeart/2005/8/layout/chevron2"/>
    <dgm:cxn modelId="{0288EF0B-9CCE-403A-8581-23A02A780F41}" srcId="{54BD4912-B1FD-4C85-B6FB-3865E907A845}" destId="{FB4A13A6-EC04-40C0-B705-A4FF929E2FC4}" srcOrd="3" destOrd="0" parTransId="{A5A5FC75-4B43-4A28-B2F3-ED015929FEDC}" sibTransId="{B406108E-5A04-4367-A772-A32163A72B16}"/>
    <dgm:cxn modelId="{511C0E1A-6CD0-4026-9F93-911C4C86FE54}" type="presOf" srcId="{BC02A94B-9866-400D-9B2E-D16D66C0B7F4}" destId="{717DF202-3F51-4D79-90D9-783D1D77CCA4}" srcOrd="0" destOrd="0" presId="urn:microsoft.com/office/officeart/2005/8/layout/chevron2"/>
    <dgm:cxn modelId="{1F7FB24B-1A55-4C39-BE1F-FEDBBD5D1AD4}" srcId="{54BD4912-B1FD-4C85-B6FB-3865E907A845}" destId="{D92946C3-6B22-4AED-8E37-81DF69D1053D}" srcOrd="1" destOrd="0" parTransId="{D76A572F-28C8-4E44-B965-0BA614F95120}" sibTransId="{A9B4E822-FDEC-4D8A-BE8A-28ABBD2878C7}"/>
    <dgm:cxn modelId="{9220FC96-19CC-43E2-9C27-3225F0D144F6}" srcId="{54BD4912-B1FD-4C85-B6FB-3865E907A845}" destId="{4447A922-42A9-45D7-B6FC-0B2B88D26EC9}" srcOrd="4" destOrd="0" parTransId="{1D2A1CF6-412C-48C5-A4C6-33D1EF6EFB30}" sibTransId="{91ED78A9-1865-4422-8536-10C292013DEE}"/>
    <dgm:cxn modelId="{39721B51-656E-4355-B1ED-A29FB18E0545}" type="presOf" srcId="{D92946C3-6B22-4AED-8E37-81DF69D1053D}" destId="{67338744-3251-40C3-8B71-D42C73D3DAD5}" srcOrd="0" destOrd="0" presId="urn:microsoft.com/office/officeart/2005/8/layout/chevron2"/>
    <dgm:cxn modelId="{91F4DA5A-E4F9-43F6-BA1E-9BD69EC331AC}" type="presOf" srcId="{D7BBCC61-3F6A-4EB4-A3EE-1D0BA21A8ED7}" destId="{76D3D014-9D54-4F1A-8564-A4B2DD8DEA46}" srcOrd="0" destOrd="0" presId="urn:microsoft.com/office/officeart/2005/8/layout/chevron2"/>
    <dgm:cxn modelId="{8BF9F7AC-1131-4892-8DD7-957EF9DD8029}" type="presOf" srcId="{FB61AD4F-981A-4583-AB68-489A4569DB7C}" destId="{9C5ECDAC-6A40-43BA-9734-8A73659EE361}" srcOrd="0" destOrd="0" presId="urn:microsoft.com/office/officeart/2005/8/layout/chevron2"/>
    <dgm:cxn modelId="{D1319C95-F154-479C-A1FC-248A5F3D556D}" type="presOf" srcId="{54BD4912-B1FD-4C85-B6FB-3865E907A845}" destId="{61001FEB-5EE4-4ED6-8EA2-9B3C5D3BD443}" srcOrd="0" destOrd="0" presId="urn:microsoft.com/office/officeart/2005/8/layout/chevron2"/>
    <dgm:cxn modelId="{4CD95753-6392-462B-A69B-0618661C04DB}" srcId="{4447A922-42A9-45D7-B6FC-0B2B88D26EC9}" destId="{DEC7FE8D-81F1-4505-8A94-F810EA1853C9}" srcOrd="0" destOrd="0" parTransId="{B8FE4608-B185-4CB4-9F3B-6FD6958AC421}" sibTransId="{DD2D651E-171D-46FD-AC6A-49E5701841E7}"/>
    <dgm:cxn modelId="{BEF093CF-3095-4C86-9872-79A29B9BFDA9}" srcId="{D92946C3-6B22-4AED-8E37-81DF69D1053D}" destId="{D7BBCC61-3F6A-4EB4-A3EE-1D0BA21A8ED7}" srcOrd="0" destOrd="0" parTransId="{59C64470-D914-43DE-A166-D4DA2361DF3E}" sibTransId="{7994DBAC-9271-4A21-9099-F3DA7EB14CC1}"/>
    <dgm:cxn modelId="{2FFEF4C4-AADE-43EF-A52C-AE54F7B5985F}" type="presParOf" srcId="{61001FEB-5EE4-4ED6-8EA2-9B3C5D3BD443}" destId="{805C7B88-8363-4851-8FE1-3C5976C0C61D}" srcOrd="0" destOrd="0" presId="urn:microsoft.com/office/officeart/2005/8/layout/chevron2"/>
    <dgm:cxn modelId="{23C37065-3635-4AAD-96FB-1491F7EC911E}" type="presParOf" srcId="{805C7B88-8363-4851-8FE1-3C5976C0C61D}" destId="{6DE2BCEA-6584-489A-960D-B4CED98B8215}" srcOrd="0" destOrd="0" presId="urn:microsoft.com/office/officeart/2005/8/layout/chevron2"/>
    <dgm:cxn modelId="{DF10E183-20E4-40EE-B6F4-C04EB9F2D515}" type="presParOf" srcId="{805C7B88-8363-4851-8FE1-3C5976C0C61D}" destId="{9C5ECDAC-6A40-43BA-9734-8A73659EE361}" srcOrd="1" destOrd="0" presId="urn:microsoft.com/office/officeart/2005/8/layout/chevron2"/>
    <dgm:cxn modelId="{FC30E236-BC88-4B1A-B36C-F9B1F3A60680}" type="presParOf" srcId="{61001FEB-5EE4-4ED6-8EA2-9B3C5D3BD443}" destId="{15677040-3715-49A5-AB76-6596FB5ED1DB}" srcOrd="1" destOrd="0" presId="urn:microsoft.com/office/officeart/2005/8/layout/chevron2"/>
    <dgm:cxn modelId="{6A360A0E-DB06-4790-83E7-18AF3A413774}" type="presParOf" srcId="{61001FEB-5EE4-4ED6-8EA2-9B3C5D3BD443}" destId="{1D36656F-E888-48D7-978A-6416C8943C12}" srcOrd="2" destOrd="0" presId="urn:microsoft.com/office/officeart/2005/8/layout/chevron2"/>
    <dgm:cxn modelId="{690492A5-9724-42D4-8281-6DBB3D06F6F5}" type="presParOf" srcId="{1D36656F-E888-48D7-978A-6416C8943C12}" destId="{67338744-3251-40C3-8B71-D42C73D3DAD5}" srcOrd="0" destOrd="0" presId="urn:microsoft.com/office/officeart/2005/8/layout/chevron2"/>
    <dgm:cxn modelId="{9860F250-F95D-45A6-8AAD-D20FEB70F5BB}" type="presParOf" srcId="{1D36656F-E888-48D7-978A-6416C8943C12}" destId="{76D3D014-9D54-4F1A-8564-A4B2DD8DEA46}" srcOrd="1" destOrd="0" presId="urn:microsoft.com/office/officeart/2005/8/layout/chevron2"/>
    <dgm:cxn modelId="{A4E1F1E9-253F-4D51-A0A6-69CFDDFE35FD}" type="presParOf" srcId="{61001FEB-5EE4-4ED6-8EA2-9B3C5D3BD443}" destId="{35DF651E-C1E7-4918-AAB8-98B35FA34923}" srcOrd="3" destOrd="0" presId="urn:microsoft.com/office/officeart/2005/8/layout/chevron2"/>
    <dgm:cxn modelId="{D02FBD9A-F1E5-46AB-A43F-55CE99E219D5}" type="presParOf" srcId="{61001FEB-5EE4-4ED6-8EA2-9B3C5D3BD443}" destId="{A7A7DEB8-10DE-4871-9676-096C718038AF}" srcOrd="4" destOrd="0" presId="urn:microsoft.com/office/officeart/2005/8/layout/chevron2"/>
    <dgm:cxn modelId="{DFB1EFAC-2E7C-4B3E-8D0C-84DB188C7EC0}" type="presParOf" srcId="{A7A7DEB8-10DE-4871-9676-096C718038AF}" destId="{F7132894-9CC4-4648-81C5-9867090B837E}" srcOrd="0" destOrd="0" presId="urn:microsoft.com/office/officeart/2005/8/layout/chevron2"/>
    <dgm:cxn modelId="{9C1D1465-C0A3-4631-AA82-EA145B77EBE0}" type="presParOf" srcId="{A7A7DEB8-10DE-4871-9676-096C718038AF}" destId="{717DF202-3F51-4D79-90D9-783D1D77CCA4}" srcOrd="1" destOrd="0" presId="urn:microsoft.com/office/officeart/2005/8/layout/chevron2"/>
    <dgm:cxn modelId="{7C3AB162-325E-4FAD-9723-5632F3AFC41E}" type="presParOf" srcId="{61001FEB-5EE4-4ED6-8EA2-9B3C5D3BD443}" destId="{860E08D8-9F9F-432F-A98A-E3A44F1D861B}" srcOrd="5" destOrd="0" presId="urn:microsoft.com/office/officeart/2005/8/layout/chevron2"/>
    <dgm:cxn modelId="{D60E2F18-6AA4-4ED2-AFEC-AE0CC2A77A6A}" type="presParOf" srcId="{61001FEB-5EE4-4ED6-8EA2-9B3C5D3BD443}" destId="{C9AFACE1-8513-4958-8A38-02572812B559}" srcOrd="6" destOrd="0" presId="urn:microsoft.com/office/officeart/2005/8/layout/chevron2"/>
    <dgm:cxn modelId="{3C826072-A8A1-44F2-8740-DBE31E55A12E}" type="presParOf" srcId="{C9AFACE1-8513-4958-8A38-02572812B559}" destId="{093478F4-4439-415F-9418-35FEEC9475A5}" srcOrd="0" destOrd="0" presId="urn:microsoft.com/office/officeart/2005/8/layout/chevron2"/>
    <dgm:cxn modelId="{AB94A910-C1D3-4464-BCAD-01034FB27786}" type="presParOf" srcId="{C9AFACE1-8513-4958-8A38-02572812B559}" destId="{C062940B-410A-4901-A406-4E57A0E6DA60}" srcOrd="1" destOrd="0" presId="urn:microsoft.com/office/officeart/2005/8/layout/chevron2"/>
    <dgm:cxn modelId="{D471F711-7E62-4132-8AA4-36716BD5F7C5}" type="presParOf" srcId="{61001FEB-5EE4-4ED6-8EA2-9B3C5D3BD443}" destId="{0DA797B2-1AAD-4566-939E-ED37D136E28C}" srcOrd="7" destOrd="0" presId="urn:microsoft.com/office/officeart/2005/8/layout/chevron2"/>
    <dgm:cxn modelId="{DDE83146-351D-4D59-AB2F-E4E08BA5030A}" type="presParOf" srcId="{61001FEB-5EE4-4ED6-8EA2-9B3C5D3BD443}" destId="{41705E56-7A25-4286-99AE-6B6BF99FED35}" srcOrd="8" destOrd="0" presId="urn:microsoft.com/office/officeart/2005/8/layout/chevron2"/>
    <dgm:cxn modelId="{2295DA51-2977-409E-8BC2-B2074413B3AD}" type="presParOf" srcId="{41705E56-7A25-4286-99AE-6B6BF99FED35}" destId="{6BF188AE-5291-49F1-9D9B-EC79B48E50A0}" srcOrd="0" destOrd="0" presId="urn:microsoft.com/office/officeart/2005/8/layout/chevron2"/>
    <dgm:cxn modelId="{B4BF7322-FB54-443E-A95B-CB9054DE0150}" type="presParOf" srcId="{41705E56-7A25-4286-99AE-6B6BF99FED35}" destId="{144B05B7-4321-456B-BD2B-0061D92E3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FD78D-FB40-4538-8224-D2056F51AFE4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FDD819F8-B171-4361-ACF9-EB6DBE4D9133}">
      <dgm:prSet phldrT="[Текст]" custT="1"/>
      <dgm:spPr>
        <a:solidFill>
          <a:schemeClr val="accent2">
            <a:lumMod val="60000"/>
            <a:lumOff val="40000"/>
            <a:alpha val="61000"/>
          </a:schemeClr>
        </a:solidFill>
      </dgm:spPr>
      <dgm:t>
        <a:bodyPr/>
        <a:lstStyle/>
        <a:p>
          <a:r>
            <a:rPr lang="ru-RU" sz="2000" b="1" dirty="0" err="1" smtClean="0">
              <a:latin typeface="Constantia" pitchFamily="18" charset="0"/>
            </a:rPr>
            <a:t>Технополис</a:t>
          </a:r>
          <a:r>
            <a:rPr lang="ru-RU" sz="2000" b="1" dirty="0" smtClean="0">
              <a:latin typeface="Constantia" pitchFamily="18" charset="0"/>
            </a:rPr>
            <a:t> «ХИМГРАД»</a:t>
          </a:r>
          <a:endParaRPr lang="ru-RU" sz="2000" b="1" dirty="0">
            <a:latin typeface="Constantia" pitchFamily="18" charset="0"/>
          </a:endParaRPr>
        </a:p>
      </dgm:t>
    </dgm:pt>
    <dgm:pt modelId="{69B30E8E-2E99-40CE-9804-DC7C8C3DBBF2}" type="parTrans" cxnId="{9E0D57F4-08A7-4755-8F03-8ACECEADC7B1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FDBF7917-1504-4BD0-A299-B9B5A0B8664B}" type="sibTrans" cxnId="{9E0D57F4-08A7-4755-8F03-8ACECEADC7B1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06555A4B-6028-43F9-A233-7C053BD1B563}">
      <dgm:prSet phldrT="[Текст]" custT="1"/>
      <dgm:spPr>
        <a:solidFill>
          <a:schemeClr val="accent2">
            <a:lumMod val="60000"/>
            <a:lumOff val="40000"/>
            <a:alpha val="61000"/>
          </a:schemeClr>
        </a:solidFill>
      </dgm:spPr>
      <dgm:t>
        <a:bodyPr/>
        <a:lstStyle/>
        <a:p>
          <a:r>
            <a:rPr lang="ru-RU" sz="2000" b="1" dirty="0" smtClean="0">
              <a:latin typeface="Constantia" pitchFamily="18" charset="0"/>
            </a:rPr>
            <a:t>4 индустриальных парка</a:t>
          </a:r>
          <a:endParaRPr lang="ru-RU" sz="2000" b="1" dirty="0">
            <a:latin typeface="Constantia" pitchFamily="18" charset="0"/>
          </a:endParaRPr>
        </a:p>
      </dgm:t>
    </dgm:pt>
    <dgm:pt modelId="{9CF658F6-D9AE-473E-8CDE-C1A92BA7F8F8}" type="parTrans" cxnId="{59571D65-67BE-412E-AE20-BFD632EBA8B8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D1F9E0D7-548E-48AA-A3FD-90272B05E772}" type="sibTrans" cxnId="{59571D65-67BE-412E-AE20-BFD632EBA8B8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6FCF3C91-68E8-44B6-81F3-A1EB7DEDD467}">
      <dgm:prSet custT="1"/>
      <dgm:spPr>
        <a:solidFill>
          <a:schemeClr val="accent2">
            <a:lumMod val="60000"/>
            <a:lumOff val="40000"/>
            <a:alpha val="61000"/>
          </a:schemeClr>
        </a:solidFill>
      </dgm:spPr>
      <dgm:t>
        <a:bodyPr/>
        <a:lstStyle/>
        <a:p>
          <a:r>
            <a:rPr lang="ru-RU" sz="1400" b="1" dirty="0" smtClean="0">
              <a:latin typeface="Constantia" pitchFamily="18" charset="0"/>
            </a:rPr>
            <a:t>7 бизнес-</a:t>
          </a:r>
        </a:p>
        <a:p>
          <a:r>
            <a:rPr lang="ru-RU" sz="1400" b="1" dirty="0" smtClean="0">
              <a:latin typeface="Constantia" pitchFamily="18" charset="0"/>
            </a:rPr>
            <a:t>инкубаторов</a:t>
          </a:r>
          <a:endParaRPr lang="ru-RU" sz="1400" b="1" dirty="0">
            <a:latin typeface="Constantia" pitchFamily="18" charset="0"/>
          </a:endParaRPr>
        </a:p>
      </dgm:t>
    </dgm:pt>
    <dgm:pt modelId="{FFA728E6-D52F-4B93-B92F-B0FA1DB7F7A6}" type="parTrans" cxnId="{E0C6A555-E033-4463-B522-B41789E74DE8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B75CD158-1451-4666-9645-B3637DC23A4B}" type="sibTrans" cxnId="{E0C6A555-E033-4463-B522-B41789E74DE8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ED79E4BD-1FB4-4BE1-AEDE-C0483F3072A0}">
      <dgm:prSet custT="1"/>
      <dgm:spPr>
        <a:solidFill>
          <a:schemeClr val="accent2">
            <a:lumMod val="60000"/>
            <a:lumOff val="40000"/>
            <a:alpha val="61000"/>
          </a:schemeClr>
        </a:solidFill>
      </dgm:spPr>
      <dgm:t>
        <a:bodyPr/>
        <a:lstStyle/>
        <a:p>
          <a:r>
            <a:rPr lang="ru-RU" sz="2000" b="1" dirty="0" smtClean="0">
              <a:latin typeface="Constantia" pitchFamily="18" charset="0"/>
            </a:rPr>
            <a:t>9 технопарков</a:t>
          </a:r>
          <a:endParaRPr lang="ru-RU" sz="2000" b="1" dirty="0">
            <a:latin typeface="Constantia" pitchFamily="18" charset="0"/>
          </a:endParaRPr>
        </a:p>
      </dgm:t>
    </dgm:pt>
    <dgm:pt modelId="{ACD79D61-ACFF-4EA8-B428-E8C428917758}" type="parTrans" cxnId="{3D50D742-1F5F-422D-8949-ED7BFFE2E1C2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02E56D97-E2DC-4438-9DB6-577AC30D4330}" type="sibTrans" cxnId="{3D50D742-1F5F-422D-8949-ED7BFFE2E1C2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D6EC1F58-ED76-4A33-94BB-3CB825F755ED}">
      <dgm:prSet custT="1"/>
      <dgm:spPr>
        <a:solidFill>
          <a:schemeClr val="accent2">
            <a:lumMod val="60000"/>
            <a:lumOff val="40000"/>
            <a:alpha val="61000"/>
          </a:schemeClr>
        </a:solidFill>
      </dgm:spPr>
      <dgm:t>
        <a:bodyPr/>
        <a:lstStyle/>
        <a:p>
          <a:r>
            <a:rPr lang="ru-RU" sz="2000" b="1" dirty="0" smtClean="0">
              <a:latin typeface="Constantia" pitchFamily="18" charset="0"/>
            </a:rPr>
            <a:t>ОЭЗ «АЛАБУГА»</a:t>
          </a:r>
          <a:endParaRPr lang="ru-RU" sz="2000" b="1" dirty="0">
            <a:latin typeface="Constantia" pitchFamily="18" charset="0"/>
          </a:endParaRPr>
        </a:p>
      </dgm:t>
    </dgm:pt>
    <dgm:pt modelId="{106D0C44-3340-4E79-A028-B7F9321657F2}" type="parTrans" cxnId="{36FF0AB3-8BB6-4697-9941-59F261710CCD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597D16A0-2ABC-43A2-9D70-72288016EB1C}" type="sibTrans" cxnId="{36FF0AB3-8BB6-4697-9941-59F261710CCD}">
      <dgm:prSet/>
      <dgm:spPr/>
      <dgm:t>
        <a:bodyPr/>
        <a:lstStyle/>
        <a:p>
          <a:endParaRPr lang="ru-RU" sz="1100" b="1">
            <a:latin typeface="Constantia" pitchFamily="18" charset="0"/>
          </a:endParaRPr>
        </a:p>
      </dgm:t>
    </dgm:pt>
    <dgm:pt modelId="{73C1D3C8-244C-4C68-AACD-DC4F6601012B}" type="pres">
      <dgm:prSet presAssocID="{459FD78D-FB40-4538-8224-D2056F51AFE4}" presName="Name0" presStyleCnt="0">
        <dgm:presLayoutVars>
          <dgm:dir/>
          <dgm:animLvl val="lvl"/>
          <dgm:resizeHandles val="exact"/>
        </dgm:presLayoutVars>
      </dgm:prSet>
      <dgm:spPr/>
    </dgm:pt>
    <dgm:pt modelId="{2F76E76A-1B0C-4356-9DC9-7E7B4EE0AC94}" type="pres">
      <dgm:prSet presAssocID="{6FCF3C91-68E8-44B6-81F3-A1EB7DEDD467}" presName="Name8" presStyleCnt="0"/>
      <dgm:spPr/>
    </dgm:pt>
    <dgm:pt modelId="{B7D3AD9C-3EA5-4426-B7F5-72BAEA88E811}" type="pres">
      <dgm:prSet presAssocID="{6FCF3C91-68E8-44B6-81F3-A1EB7DEDD467}" presName="level" presStyleLbl="node1" presStyleIdx="0" presStyleCnt="5" custScaleX="1363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04CAC-31FB-4939-8591-1A6D0CAEE520}" type="pres">
      <dgm:prSet presAssocID="{6FCF3C91-68E8-44B6-81F3-A1EB7DEDD4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44964-E2D5-40C0-81AA-0F610AA73E96}" type="pres">
      <dgm:prSet presAssocID="{ED79E4BD-1FB4-4BE1-AEDE-C0483F3072A0}" presName="Name8" presStyleCnt="0"/>
      <dgm:spPr/>
    </dgm:pt>
    <dgm:pt modelId="{18502674-D140-4EB1-AB77-4B8885F80A60}" type="pres">
      <dgm:prSet presAssocID="{ED79E4BD-1FB4-4BE1-AEDE-C0483F3072A0}" presName="level" presStyleLbl="node1" presStyleIdx="1" presStyleCnt="5" custScaleX="119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BFC97-5651-4BF9-9412-A9385EEDDA8D}" type="pres">
      <dgm:prSet presAssocID="{ED79E4BD-1FB4-4BE1-AEDE-C0483F3072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5061C-22A0-4EDC-9BEB-43FE554017C4}" type="pres">
      <dgm:prSet presAssocID="{FDD819F8-B171-4361-ACF9-EB6DBE4D9133}" presName="Name8" presStyleCnt="0"/>
      <dgm:spPr/>
    </dgm:pt>
    <dgm:pt modelId="{1B93DBD9-852A-47F4-BC37-060DC3B2551A}" type="pres">
      <dgm:prSet presAssocID="{FDD819F8-B171-4361-ACF9-EB6DBE4D9133}" presName="level" presStyleLbl="node1" presStyleIdx="2" presStyleCnt="5" custScaleX="1134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B416A-B507-4B03-8BF1-E3444D7AAAAA}" type="pres">
      <dgm:prSet presAssocID="{FDD819F8-B171-4361-ACF9-EB6DBE4D91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59F85-3CE4-43CF-929C-78F860F58B9A}" type="pres">
      <dgm:prSet presAssocID="{06555A4B-6028-43F9-A233-7C053BD1B563}" presName="Name8" presStyleCnt="0"/>
      <dgm:spPr/>
    </dgm:pt>
    <dgm:pt modelId="{A772D3B2-FF8F-4257-8071-70396BA55FE7}" type="pres">
      <dgm:prSet presAssocID="{06555A4B-6028-43F9-A233-7C053BD1B563}" presName="level" presStyleLbl="node1" presStyleIdx="3" presStyleCnt="5" custScaleX="110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C668B-85EB-4F5D-B781-2C2FA27416D0}" type="pres">
      <dgm:prSet presAssocID="{06555A4B-6028-43F9-A233-7C053BD1B5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92F89-9A3D-4852-82B0-6587538880CB}" type="pres">
      <dgm:prSet presAssocID="{D6EC1F58-ED76-4A33-94BB-3CB825F755ED}" presName="Name8" presStyleCnt="0"/>
      <dgm:spPr/>
    </dgm:pt>
    <dgm:pt modelId="{C4391839-9CD0-4E04-B683-712A27518511}" type="pres">
      <dgm:prSet presAssocID="{D6EC1F58-ED76-4A33-94BB-3CB825F755ED}" presName="level" presStyleLbl="node1" presStyleIdx="4" presStyleCnt="5" custScaleX="108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7A00-1EF7-49FF-821E-CDBF01802BA8}" type="pres">
      <dgm:prSet presAssocID="{D6EC1F58-ED76-4A33-94BB-3CB825F755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6A555-E033-4463-B522-B41789E74DE8}" srcId="{459FD78D-FB40-4538-8224-D2056F51AFE4}" destId="{6FCF3C91-68E8-44B6-81F3-A1EB7DEDD467}" srcOrd="0" destOrd="0" parTransId="{FFA728E6-D52F-4B93-B92F-B0FA1DB7F7A6}" sibTransId="{B75CD158-1451-4666-9645-B3637DC23A4B}"/>
    <dgm:cxn modelId="{3DE1DEA7-5992-4C39-BBE6-6FDEC9EE9285}" type="presOf" srcId="{FDD819F8-B171-4361-ACF9-EB6DBE4D9133}" destId="{1B93DBD9-852A-47F4-BC37-060DC3B2551A}" srcOrd="0" destOrd="0" presId="urn:microsoft.com/office/officeart/2005/8/layout/pyramid1"/>
    <dgm:cxn modelId="{8674F373-9BC8-4202-8D3D-A3F57E698F71}" type="presOf" srcId="{FDD819F8-B171-4361-ACF9-EB6DBE4D9133}" destId="{004B416A-B507-4B03-8BF1-E3444D7AAAAA}" srcOrd="1" destOrd="0" presId="urn:microsoft.com/office/officeart/2005/8/layout/pyramid1"/>
    <dgm:cxn modelId="{D6130C25-6C43-4845-9C01-7AFADD41A199}" type="presOf" srcId="{D6EC1F58-ED76-4A33-94BB-3CB825F755ED}" destId="{C4391839-9CD0-4E04-B683-712A27518511}" srcOrd="0" destOrd="0" presId="urn:microsoft.com/office/officeart/2005/8/layout/pyramid1"/>
    <dgm:cxn modelId="{005D9110-B456-4737-B569-158678F8C18B}" type="presOf" srcId="{D6EC1F58-ED76-4A33-94BB-3CB825F755ED}" destId="{97F27A00-1EF7-49FF-821E-CDBF01802BA8}" srcOrd="1" destOrd="0" presId="urn:microsoft.com/office/officeart/2005/8/layout/pyramid1"/>
    <dgm:cxn modelId="{36FF0AB3-8BB6-4697-9941-59F261710CCD}" srcId="{459FD78D-FB40-4538-8224-D2056F51AFE4}" destId="{D6EC1F58-ED76-4A33-94BB-3CB825F755ED}" srcOrd="4" destOrd="0" parTransId="{106D0C44-3340-4E79-A028-B7F9321657F2}" sibTransId="{597D16A0-2ABC-43A2-9D70-72288016EB1C}"/>
    <dgm:cxn modelId="{4D4D650B-12F2-4A41-843E-BF704BF4F2B5}" type="presOf" srcId="{459FD78D-FB40-4538-8224-D2056F51AFE4}" destId="{73C1D3C8-244C-4C68-AACD-DC4F6601012B}" srcOrd="0" destOrd="0" presId="urn:microsoft.com/office/officeart/2005/8/layout/pyramid1"/>
    <dgm:cxn modelId="{9E0D57F4-08A7-4755-8F03-8ACECEADC7B1}" srcId="{459FD78D-FB40-4538-8224-D2056F51AFE4}" destId="{FDD819F8-B171-4361-ACF9-EB6DBE4D9133}" srcOrd="2" destOrd="0" parTransId="{69B30E8E-2E99-40CE-9804-DC7C8C3DBBF2}" sibTransId="{FDBF7917-1504-4BD0-A299-B9B5A0B8664B}"/>
    <dgm:cxn modelId="{63333B26-F620-4797-8143-1BA696B0B818}" type="presOf" srcId="{ED79E4BD-1FB4-4BE1-AEDE-C0483F3072A0}" destId="{2E1BFC97-5651-4BF9-9412-A9385EEDDA8D}" srcOrd="1" destOrd="0" presId="urn:microsoft.com/office/officeart/2005/8/layout/pyramid1"/>
    <dgm:cxn modelId="{59571D65-67BE-412E-AE20-BFD632EBA8B8}" srcId="{459FD78D-FB40-4538-8224-D2056F51AFE4}" destId="{06555A4B-6028-43F9-A233-7C053BD1B563}" srcOrd="3" destOrd="0" parTransId="{9CF658F6-D9AE-473E-8CDE-C1A92BA7F8F8}" sibTransId="{D1F9E0D7-548E-48AA-A3FD-90272B05E772}"/>
    <dgm:cxn modelId="{B17CFCCA-BA94-41ED-97BB-49C40F605143}" type="presOf" srcId="{06555A4B-6028-43F9-A233-7C053BD1B563}" destId="{A772D3B2-FF8F-4257-8071-70396BA55FE7}" srcOrd="0" destOrd="0" presId="urn:microsoft.com/office/officeart/2005/8/layout/pyramid1"/>
    <dgm:cxn modelId="{84D69202-69B3-4684-9BDC-055804989C54}" type="presOf" srcId="{6FCF3C91-68E8-44B6-81F3-A1EB7DEDD467}" destId="{4D404CAC-31FB-4939-8591-1A6D0CAEE520}" srcOrd="1" destOrd="0" presId="urn:microsoft.com/office/officeart/2005/8/layout/pyramid1"/>
    <dgm:cxn modelId="{3D50D742-1F5F-422D-8949-ED7BFFE2E1C2}" srcId="{459FD78D-FB40-4538-8224-D2056F51AFE4}" destId="{ED79E4BD-1FB4-4BE1-AEDE-C0483F3072A0}" srcOrd="1" destOrd="0" parTransId="{ACD79D61-ACFF-4EA8-B428-E8C428917758}" sibTransId="{02E56D97-E2DC-4438-9DB6-577AC30D4330}"/>
    <dgm:cxn modelId="{72777942-A7EF-4F7C-93BB-E911E76FA6E8}" type="presOf" srcId="{ED79E4BD-1FB4-4BE1-AEDE-C0483F3072A0}" destId="{18502674-D140-4EB1-AB77-4B8885F80A60}" srcOrd="0" destOrd="0" presId="urn:microsoft.com/office/officeart/2005/8/layout/pyramid1"/>
    <dgm:cxn modelId="{84FAFB24-1BA6-4DB5-93F9-83655682BBFB}" type="presOf" srcId="{06555A4B-6028-43F9-A233-7C053BD1B563}" destId="{A7FC668B-85EB-4F5D-B781-2C2FA27416D0}" srcOrd="1" destOrd="0" presId="urn:microsoft.com/office/officeart/2005/8/layout/pyramid1"/>
    <dgm:cxn modelId="{8618171E-9036-4C15-B7FF-E0E3173159A7}" type="presOf" srcId="{6FCF3C91-68E8-44B6-81F3-A1EB7DEDD467}" destId="{B7D3AD9C-3EA5-4426-B7F5-72BAEA88E811}" srcOrd="0" destOrd="0" presId="urn:microsoft.com/office/officeart/2005/8/layout/pyramid1"/>
    <dgm:cxn modelId="{54E0EFFC-C63B-403C-A637-8024E14F58BC}" type="presParOf" srcId="{73C1D3C8-244C-4C68-AACD-DC4F6601012B}" destId="{2F76E76A-1B0C-4356-9DC9-7E7B4EE0AC94}" srcOrd="0" destOrd="0" presId="urn:microsoft.com/office/officeart/2005/8/layout/pyramid1"/>
    <dgm:cxn modelId="{B3E4A67C-1DF3-4003-9B7E-6CEABA052676}" type="presParOf" srcId="{2F76E76A-1B0C-4356-9DC9-7E7B4EE0AC94}" destId="{B7D3AD9C-3EA5-4426-B7F5-72BAEA88E811}" srcOrd="0" destOrd="0" presId="urn:microsoft.com/office/officeart/2005/8/layout/pyramid1"/>
    <dgm:cxn modelId="{990740CC-A4BD-4C2E-93AA-FA8527830F48}" type="presParOf" srcId="{2F76E76A-1B0C-4356-9DC9-7E7B4EE0AC94}" destId="{4D404CAC-31FB-4939-8591-1A6D0CAEE520}" srcOrd="1" destOrd="0" presId="urn:microsoft.com/office/officeart/2005/8/layout/pyramid1"/>
    <dgm:cxn modelId="{F330F963-BC04-4794-A2EC-6F1CF83A88F6}" type="presParOf" srcId="{73C1D3C8-244C-4C68-AACD-DC4F6601012B}" destId="{5B344964-E2D5-40C0-81AA-0F610AA73E96}" srcOrd="1" destOrd="0" presId="urn:microsoft.com/office/officeart/2005/8/layout/pyramid1"/>
    <dgm:cxn modelId="{8B2B5C32-F334-4E32-8A33-920FC79BB300}" type="presParOf" srcId="{5B344964-E2D5-40C0-81AA-0F610AA73E96}" destId="{18502674-D140-4EB1-AB77-4B8885F80A60}" srcOrd="0" destOrd="0" presId="urn:microsoft.com/office/officeart/2005/8/layout/pyramid1"/>
    <dgm:cxn modelId="{37A535F7-FDDB-40D7-9454-A1C005C79E9F}" type="presParOf" srcId="{5B344964-E2D5-40C0-81AA-0F610AA73E96}" destId="{2E1BFC97-5651-4BF9-9412-A9385EEDDA8D}" srcOrd="1" destOrd="0" presId="urn:microsoft.com/office/officeart/2005/8/layout/pyramid1"/>
    <dgm:cxn modelId="{1143EDBA-AB01-4652-B4AB-134B6E272745}" type="presParOf" srcId="{73C1D3C8-244C-4C68-AACD-DC4F6601012B}" destId="{F0F5061C-22A0-4EDC-9BEB-43FE554017C4}" srcOrd="2" destOrd="0" presId="urn:microsoft.com/office/officeart/2005/8/layout/pyramid1"/>
    <dgm:cxn modelId="{C9D95F2B-5912-40E7-87E4-380C6ADDF9C0}" type="presParOf" srcId="{F0F5061C-22A0-4EDC-9BEB-43FE554017C4}" destId="{1B93DBD9-852A-47F4-BC37-060DC3B2551A}" srcOrd="0" destOrd="0" presId="urn:microsoft.com/office/officeart/2005/8/layout/pyramid1"/>
    <dgm:cxn modelId="{A4BC2ACE-28CB-4194-A061-B2DFC341C166}" type="presParOf" srcId="{F0F5061C-22A0-4EDC-9BEB-43FE554017C4}" destId="{004B416A-B507-4B03-8BF1-E3444D7AAAAA}" srcOrd="1" destOrd="0" presId="urn:microsoft.com/office/officeart/2005/8/layout/pyramid1"/>
    <dgm:cxn modelId="{DF35FBD9-AFAE-41AD-B6A1-1FD99A5868C0}" type="presParOf" srcId="{73C1D3C8-244C-4C68-AACD-DC4F6601012B}" destId="{22B59F85-3CE4-43CF-929C-78F860F58B9A}" srcOrd="3" destOrd="0" presId="urn:microsoft.com/office/officeart/2005/8/layout/pyramid1"/>
    <dgm:cxn modelId="{5465D450-CA52-4BD1-ADBE-B451E7D2B403}" type="presParOf" srcId="{22B59F85-3CE4-43CF-929C-78F860F58B9A}" destId="{A772D3B2-FF8F-4257-8071-70396BA55FE7}" srcOrd="0" destOrd="0" presId="urn:microsoft.com/office/officeart/2005/8/layout/pyramid1"/>
    <dgm:cxn modelId="{C0E7FD16-53DB-453E-9F18-1ADB8B9B4033}" type="presParOf" srcId="{22B59F85-3CE4-43CF-929C-78F860F58B9A}" destId="{A7FC668B-85EB-4F5D-B781-2C2FA27416D0}" srcOrd="1" destOrd="0" presId="urn:microsoft.com/office/officeart/2005/8/layout/pyramid1"/>
    <dgm:cxn modelId="{16F84E1F-4389-4664-8BF4-7C4D250258D5}" type="presParOf" srcId="{73C1D3C8-244C-4C68-AACD-DC4F6601012B}" destId="{DFE92F89-9A3D-4852-82B0-6587538880CB}" srcOrd="4" destOrd="0" presId="urn:microsoft.com/office/officeart/2005/8/layout/pyramid1"/>
    <dgm:cxn modelId="{36303024-D32C-4C5B-8FB7-31A394F9D5EB}" type="presParOf" srcId="{DFE92F89-9A3D-4852-82B0-6587538880CB}" destId="{C4391839-9CD0-4E04-B683-712A27518511}" srcOrd="0" destOrd="0" presId="urn:microsoft.com/office/officeart/2005/8/layout/pyramid1"/>
    <dgm:cxn modelId="{32E3470C-A341-4E6A-975B-51C4923068D5}" type="presParOf" srcId="{DFE92F89-9A3D-4852-82B0-6587538880CB}" destId="{97F27A00-1EF7-49FF-821E-CDBF01802BA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E7EF98-DA79-4A2D-82C3-0F2015350457}" type="doc">
      <dgm:prSet loTypeId="urn:microsoft.com/office/officeart/2005/8/layout/pyramid2" loCatId="list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8B41539-6386-43BF-A730-2ECF32D2583F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Государственная некоммерческая организация «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Инвестиционно-венчурный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фонд Республики Татарстан»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BF2F6AF-6C14-4C41-9C3E-68FF223F3F04}" type="parTrans" cxnId="{514008B4-F01B-4AEA-B10A-DEC448C28E37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A25B032-692C-4599-AB25-C566C8769FE5}" type="sibTrans" cxnId="{514008B4-F01B-4AEA-B10A-DEC448C28E37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16D1C0B1-EFC4-41F7-981B-69A9582319B2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Некоммерческая организация «Государственный жилищный фонд при Президенте Республики Татарстан»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8CA4A33-9F63-4D39-BE78-FC39CC1AA6C1}" type="parTrans" cxnId="{A7A79F02-87E8-4EAC-97C3-5F24A68D5525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314765D9-81A9-478B-B1A8-B89A92DCC1D4}" type="sibTrans" cxnId="{A7A79F02-87E8-4EAC-97C3-5F24A68D5525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8A1BD9B4-A937-47C4-9001-A7B9BCBDDE0E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Государственная некоммерческая организация «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Залогово-страховой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фонд Республики Татарстан»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D9F96556-F57D-459E-A7D6-A3663D5F3754}" type="sibTrans" cxnId="{342AF00C-ECD4-422D-80C0-4D559BBFB8B3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B694943-EF41-4590-A560-3421CE350E8C}" type="parTrans" cxnId="{342AF00C-ECD4-422D-80C0-4D559BBFB8B3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AC27E3C-899B-406E-ACBB-C99618C73FA9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ЗПИФВИ «Региональный венчурный фонд инвестиций в малые предприятия в научно-технической сфере Республики Татарстан» (ЗАО «УК «Тройка Диалог»)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4A042FB1-2350-417B-BF0C-4F22A8AC738B}" type="parTrans" cxnId="{B01902E8-3F69-4605-A727-3716D20A712B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67FFEA0-9F00-4DC5-8B5B-6AE097815687}" type="sibTrans" cxnId="{B01902E8-3F69-4605-A727-3716D20A712B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A404740-65DB-4E2F-890E-23BBE2AA8C12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ЗПИФВИ «Региональный венчурный фонд инвестиций в малые предприятия в научно-технической сфере Республики Татарстан (высоких технологий)» (ООО «УК «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Ак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Барс Капитал»)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D7C21D04-15EC-4D6A-B846-D0BA381CEF51}" type="parTrans" cxnId="{8CA8F0C6-E13B-4EC7-82A8-E5EBDE18706C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968C031-7545-4A98-B767-9F1A404C3D5D}" type="sibTrans" cxnId="{8CA8F0C6-E13B-4EC7-82A8-E5EBDE18706C}">
      <dgm:prSet/>
      <dgm:spPr/>
      <dgm:t>
        <a:bodyPr/>
        <a:lstStyle/>
        <a:p>
          <a:endParaRPr lang="ru-RU" sz="16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7BFE263-5D95-4B33-B586-FCBDAFEB84AE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ООО «Лизинговая компания малого бизнеса Республики Татарстан»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8189EB68-1420-4D43-94DB-2CFEAC68B67B}" type="parTrans" cxnId="{B2E8B546-334F-4914-BDCB-155B6076D43F}">
      <dgm:prSet/>
      <dgm:spPr/>
      <dgm:t>
        <a:bodyPr/>
        <a:lstStyle/>
        <a:p>
          <a:endParaRPr lang="ru-RU"/>
        </a:p>
      </dgm:t>
    </dgm:pt>
    <dgm:pt modelId="{7BB07293-7D85-47C2-BDFA-849B9292C3DA}" type="sibTrans" cxnId="{B2E8B546-334F-4914-BDCB-155B6076D43F}">
      <dgm:prSet/>
      <dgm:spPr/>
      <dgm:t>
        <a:bodyPr/>
        <a:lstStyle/>
        <a:p>
          <a:endParaRPr lang="ru-RU"/>
        </a:p>
      </dgm:t>
    </dgm:pt>
    <dgm:pt modelId="{611E6393-8ACE-440E-96F9-54BE5B9E622F}" type="pres">
      <dgm:prSet presAssocID="{0DE7EF98-DA79-4A2D-82C3-0F201535045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F3C5C52-AABF-421F-ABED-933089AF0A4B}" type="pres">
      <dgm:prSet presAssocID="{0DE7EF98-DA79-4A2D-82C3-0F2015350457}" presName="pyramid" presStyleLbl="node1" presStyleIdx="0" presStyleCnt="1" custScaleX="81473"/>
      <dgm:spPr/>
      <dgm:t>
        <a:bodyPr/>
        <a:lstStyle/>
        <a:p>
          <a:endParaRPr lang="ru-RU"/>
        </a:p>
      </dgm:t>
    </dgm:pt>
    <dgm:pt modelId="{30CA2F81-AD8B-4566-8A37-A9243D8462BB}" type="pres">
      <dgm:prSet presAssocID="{0DE7EF98-DA79-4A2D-82C3-0F2015350457}" presName="theList" presStyleCnt="0"/>
      <dgm:spPr/>
      <dgm:t>
        <a:bodyPr/>
        <a:lstStyle/>
        <a:p>
          <a:endParaRPr lang="ru-RU"/>
        </a:p>
      </dgm:t>
    </dgm:pt>
    <dgm:pt modelId="{A711551D-2EF8-463D-8359-0E1B038252DF}" type="pres">
      <dgm:prSet presAssocID="{08B41539-6386-43BF-A730-2ECF32D2583F}" presName="aNode" presStyleLbl="fgAcc1" presStyleIdx="0" presStyleCnt="6" custScaleX="22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3372C-C978-487D-996F-B2E48FDA32A5}" type="pres">
      <dgm:prSet presAssocID="{08B41539-6386-43BF-A730-2ECF32D2583F}" presName="aSpace" presStyleCnt="0"/>
      <dgm:spPr/>
      <dgm:t>
        <a:bodyPr/>
        <a:lstStyle/>
        <a:p>
          <a:endParaRPr lang="ru-RU"/>
        </a:p>
      </dgm:t>
    </dgm:pt>
    <dgm:pt modelId="{43DC144E-94FB-44C9-8166-79AFC8243EC5}" type="pres">
      <dgm:prSet presAssocID="{8A1BD9B4-A937-47C4-9001-A7B9BCBDDE0E}" presName="aNode" presStyleLbl="fgAcc1" presStyleIdx="1" presStyleCnt="6" custScaleX="22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4C26-12BB-4365-986F-88F3DC42CDAB}" type="pres">
      <dgm:prSet presAssocID="{8A1BD9B4-A937-47C4-9001-A7B9BCBDDE0E}" presName="aSpace" presStyleCnt="0"/>
      <dgm:spPr/>
      <dgm:t>
        <a:bodyPr/>
        <a:lstStyle/>
        <a:p>
          <a:endParaRPr lang="ru-RU"/>
        </a:p>
      </dgm:t>
    </dgm:pt>
    <dgm:pt modelId="{320426EC-AC12-4A01-9D6A-C59D12D52A56}" type="pres">
      <dgm:prSet presAssocID="{16D1C0B1-EFC4-41F7-981B-69A9582319B2}" presName="aNode" presStyleLbl="fgAcc1" presStyleIdx="2" presStyleCnt="6" custScaleX="22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4A85C-381C-4159-86D2-411A48D60828}" type="pres">
      <dgm:prSet presAssocID="{16D1C0B1-EFC4-41F7-981B-69A9582319B2}" presName="aSpace" presStyleCnt="0"/>
      <dgm:spPr/>
      <dgm:t>
        <a:bodyPr/>
        <a:lstStyle/>
        <a:p>
          <a:endParaRPr lang="ru-RU"/>
        </a:p>
      </dgm:t>
    </dgm:pt>
    <dgm:pt modelId="{B1A7E3B3-D60C-4300-A2F5-A243FAEC02F4}" type="pres">
      <dgm:prSet presAssocID="{97BFE263-5D95-4B33-B586-FCBDAFEB84AE}" presName="aNode" presStyleLbl="fgAcc1" presStyleIdx="3" presStyleCnt="6" custScaleX="22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03902-F103-4245-9EEE-11FDF451D393}" type="pres">
      <dgm:prSet presAssocID="{97BFE263-5D95-4B33-B586-FCBDAFEB84AE}" presName="aSpace" presStyleCnt="0"/>
      <dgm:spPr/>
      <dgm:t>
        <a:bodyPr/>
        <a:lstStyle/>
        <a:p>
          <a:endParaRPr lang="ru-RU"/>
        </a:p>
      </dgm:t>
    </dgm:pt>
    <dgm:pt modelId="{5AF7C709-7D5D-46CA-8C05-6B17A77CEA68}" type="pres">
      <dgm:prSet presAssocID="{9AC27E3C-899B-406E-ACBB-C99618C73FA9}" presName="aNode" presStyleLbl="fgAcc1" presStyleIdx="4" presStyleCnt="6" custScaleX="22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4133E-CC7C-4F1D-AE79-1E449909BE79}" type="pres">
      <dgm:prSet presAssocID="{9AC27E3C-899B-406E-ACBB-C99618C73FA9}" presName="aSpace" presStyleCnt="0"/>
      <dgm:spPr/>
      <dgm:t>
        <a:bodyPr/>
        <a:lstStyle/>
        <a:p>
          <a:endParaRPr lang="ru-RU"/>
        </a:p>
      </dgm:t>
    </dgm:pt>
    <dgm:pt modelId="{2F8895C2-92FF-40AB-A623-FF41734D3B53}" type="pres">
      <dgm:prSet presAssocID="{EA404740-65DB-4E2F-890E-23BBE2AA8C12}" presName="aNode" presStyleLbl="fgAcc1" presStyleIdx="5" presStyleCnt="6" custScaleX="224347" custScaleY="166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CA44E-2E5B-40C7-A2BA-84BCCACC32CA}" type="pres">
      <dgm:prSet presAssocID="{EA404740-65DB-4E2F-890E-23BBE2AA8C12}" presName="aSpace" presStyleCnt="0"/>
      <dgm:spPr/>
      <dgm:t>
        <a:bodyPr/>
        <a:lstStyle/>
        <a:p>
          <a:endParaRPr lang="ru-RU"/>
        </a:p>
      </dgm:t>
    </dgm:pt>
  </dgm:ptLst>
  <dgm:cxnLst>
    <dgm:cxn modelId="{8CA8F0C6-E13B-4EC7-82A8-E5EBDE18706C}" srcId="{0DE7EF98-DA79-4A2D-82C3-0F2015350457}" destId="{EA404740-65DB-4E2F-890E-23BBE2AA8C12}" srcOrd="5" destOrd="0" parTransId="{D7C21D04-15EC-4D6A-B846-D0BA381CEF51}" sibTransId="{E968C031-7545-4A98-B767-9F1A404C3D5D}"/>
    <dgm:cxn modelId="{A9CC8826-3DB0-4F97-9BCC-C7321447BACF}" type="presOf" srcId="{16D1C0B1-EFC4-41F7-981B-69A9582319B2}" destId="{320426EC-AC12-4A01-9D6A-C59D12D52A56}" srcOrd="0" destOrd="0" presId="urn:microsoft.com/office/officeart/2005/8/layout/pyramid2"/>
    <dgm:cxn modelId="{A7A79F02-87E8-4EAC-97C3-5F24A68D5525}" srcId="{0DE7EF98-DA79-4A2D-82C3-0F2015350457}" destId="{16D1C0B1-EFC4-41F7-981B-69A9582319B2}" srcOrd="2" destOrd="0" parTransId="{28CA4A33-9F63-4D39-BE78-FC39CC1AA6C1}" sibTransId="{314765D9-81A9-478B-B1A8-B89A92DCC1D4}"/>
    <dgm:cxn modelId="{342AF00C-ECD4-422D-80C0-4D559BBFB8B3}" srcId="{0DE7EF98-DA79-4A2D-82C3-0F2015350457}" destId="{8A1BD9B4-A937-47C4-9001-A7B9BCBDDE0E}" srcOrd="1" destOrd="0" parTransId="{9B694943-EF41-4590-A560-3421CE350E8C}" sibTransId="{D9F96556-F57D-459E-A7D6-A3663D5F3754}"/>
    <dgm:cxn modelId="{4FE2E64C-8E9F-4AEC-B990-1CA58E0A06BA}" type="presOf" srcId="{EA404740-65DB-4E2F-890E-23BBE2AA8C12}" destId="{2F8895C2-92FF-40AB-A623-FF41734D3B53}" srcOrd="0" destOrd="0" presId="urn:microsoft.com/office/officeart/2005/8/layout/pyramid2"/>
    <dgm:cxn modelId="{128DAFCF-04C7-4BF3-8D2B-5664E6893CF9}" type="presOf" srcId="{9AC27E3C-899B-406E-ACBB-C99618C73FA9}" destId="{5AF7C709-7D5D-46CA-8C05-6B17A77CEA68}" srcOrd="0" destOrd="0" presId="urn:microsoft.com/office/officeart/2005/8/layout/pyramid2"/>
    <dgm:cxn modelId="{13A31C3A-33A2-4AEC-B8E3-620792138A10}" type="presOf" srcId="{8A1BD9B4-A937-47C4-9001-A7B9BCBDDE0E}" destId="{43DC144E-94FB-44C9-8166-79AFC8243EC5}" srcOrd="0" destOrd="0" presId="urn:microsoft.com/office/officeart/2005/8/layout/pyramid2"/>
    <dgm:cxn modelId="{B2E8B546-334F-4914-BDCB-155B6076D43F}" srcId="{0DE7EF98-DA79-4A2D-82C3-0F2015350457}" destId="{97BFE263-5D95-4B33-B586-FCBDAFEB84AE}" srcOrd="3" destOrd="0" parTransId="{8189EB68-1420-4D43-94DB-2CFEAC68B67B}" sibTransId="{7BB07293-7D85-47C2-BDFA-849B9292C3DA}"/>
    <dgm:cxn modelId="{514008B4-F01B-4AEA-B10A-DEC448C28E37}" srcId="{0DE7EF98-DA79-4A2D-82C3-0F2015350457}" destId="{08B41539-6386-43BF-A730-2ECF32D2583F}" srcOrd="0" destOrd="0" parTransId="{9BF2F6AF-6C14-4C41-9C3E-68FF223F3F04}" sibTransId="{2A25B032-692C-4599-AB25-C566C8769FE5}"/>
    <dgm:cxn modelId="{76D9BD37-C609-419B-A736-BEB802D53EBD}" type="presOf" srcId="{97BFE263-5D95-4B33-B586-FCBDAFEB84AE}" destId="{B1A7E3B3-D60C-4300-A2F5-A243FAEC02F4}" srcOrd="0" destOrd="0" presId="urn:microsoft.com/office/officeart/2005/8/layout/pyramid2"/>
    <dgm:cxn modelId="{BEBCF6DA-C8AB-40EF-98F4-140886733C55}" type="presOf" srcId="{08B41539-6386-43BF-A730-2ECF32D2583F}" destId="{A711551D-2EF8-463D-8359-0E1B038252DF}" srcOrd="0" destOrd="0" presId="urn:microsoft.com/office/officeart/2005/8/layout/pyramid2"/>
    <dgm:cxn modelId="{CE7B2513-6D4E-4F3B-A7E1-92396AD11F42}" type="presOf" srcId="{0DE7EF98-DA79-4A2D-82C3-0F2015350457}" destId="{611E6393-8ACE-440E-96F9-54BE5B9E622F}" srcOrd="0" destOrd="0" presId="urn:microsoft.com/office/officeart/2005/8/layout/pyramid2"/>
    <dgm:cxn modelId="{B01902E8-3F69-4605-A727-3716D20A712B}" srcId="{0DE7EF98-DA79-4A2D-82C3-0F2015350457}" destId="{9AC27E3C-899B-406E-ACBB-C99618C73FA9}" srcOrd="4" destOrd="0" parTransId="{4A042FB1-2350-417B-BF0C-4F22A8AC738B}" sibTransId="{B67FFEA0-9F00-4DC5-8B5B-6AE097815687}"/>
    <dgm:cxn modelId="{766E662C-C038-402E-8D6C-FDC78657DC22}" type="presParOf" srcId="{611E6393-8ACE-440E-96F9-54BE5B9E622F}" destId="{BF3C5C52-AABF-421F-ABED-933089AF0A4B}" srcOrd="0" destOrd="0" presId="urn:microsoft.com/office/officeart/2005/8/layout/pyramid2"/>
    <dgm:cxn modelId="{C68176BB-B4B8-48ED-B548-DB17F967BA8E}" type="presParOf" srcId="{611E6393-8ACE-440E-96F9-54BE5B9E622F}" destId="{30CA2F81-AD8B-4566-8A37-A9243D8462BB}" srcOrd="1" destOrd="0" presId="urn:microsoft.com/office/officeart/2005/8/layout/pyramid2"/>
    <dgm:cxn modelId="{456F07D0-D6A4-463B-9F70-FA0E62F5F610}" type="presParOf" srcId="{30CA2F81-AD8B-4566-8A37-A9243D8462BB}" destId="{A711551D-2EF8-463D-8359-0E1B038252DF}" srcOrd="0" destOrd="0" presId="urn:microsoft.com/office/officeart/2005/8/layout/pyramid2"/>
    <dgm:cxn modelId="{A8A29CCF-A63A-44F0-983C-07122DCC08C1}" type="presParOf" srcId="{30CA2F81-AD8B-4566-8A37-A9243D8462BB}" destId="{A3D3372C-C978-487D-996F-B2E48FDA32A5}" srcOrd="1" destOrd="0" presId="urn:microsoft.com/office/officeart/2005/8/layout/pyramid2"/>
    <dgm:cxn modelId="{F213F87D-B4EE-459A-95FF-416C282BA48C}" type="presParOf" srcId="{30CA2F81-AD8B-4566-8A37-A9243D8462BB}" destId="{43DC144E-94FB-44C9-8166-79AFC8243EC5}" srcOrd="2" destOrd="0" presId="urn:microsoft.com/office/officeart/2005/8/layout/pyramid2"/>
    <dgm:cxn modelId="{EC5BE8D3-1B6A-428F-A3D6-3E8866D8844F}" type="presParOf" srcId="{30CA2F81-AD8B-4566-8A37-A9243D8462BB}" destId="{62E74C26-12BB-4365-986F-88F3DC42CDAB}" srcOrd="3" destOrd="0" presId="urn:microsoft.com/office/officeart/2005/8/layout/pyramid2"/>
    <dgm:cxn modelId="{8F99F7C4-34ED-44AF-8144-90F14DF964D0}" type="presParOf" srcId="{30CA2F81-AD8B-4566-8A37-A9243D8462BB}" destId="{320426EC-AC12-4A01-9D6A-C59D12D52A56}" srcOrd="4" destOrd="0" presId="urn:microsoft.com/office/officeart/2005/8/layout/pyramid2"/>
    <dgm:cxn modelId="{DE3C417C-A80F-4F9C-BF3C-9A79A461776F}" type="presParOf" srcId="{30CA2F81-AD8B-4566-8A37-A9243D8462BB}" destId="{7224A85C-381C-4159-86D2-411A48D60828}" srcOrd="5" destOrd="0" presId="urn:microsoft.com/office/officeart/2005/8/layout/pyramid2"/>
    <dgm:cxn modelId="{87466F79-CD49-4FFC-9DC1-D985BB757C40}" type="presParOf" srcId="{30CA2F81-AD8B-4566-8A37-A9243D8462BB}" destId="{B1A7E3B3-D60C-4300-A2F5-A243FAEC02F4}" srcOrd="6" destOrd="0" presId="urn:microsoft.com/office/officeart/2005/8/layout/pyramid2"/>
    <dgm:cxn modelId="{78F74A03-D776-4DFE-BC23-BA9A2E4CAAD4}" type="presParOf" srcId="{30CA2F81-AD8B-4566-8A37-A9243D8462BB}" destId="{9E603902-F103-4245-9EEE-11FDF451D393}" srcOrd="7" destOrd="0" presId="urn:microsoft.com/office/officeart/2005/8/layout/pyramid2"/>
    <dgm:cxn modelId="{53D445B0-3972-4F0E-B2AC-50FD9E8FFCAC}" type="presParOf" srcId="{30CA2F81-AD8B-4566-8A37-A9243D8462BB}" destId="{5AF7C709-7D5D-46CA-8C05-6B17A77CEA68}" srcOrd="8" destOrd="0" presId="urn:microsoft.com/office/officeart/2005/8/layout/pyramid2"/>
    <dgm:cxn modelId="{6F01AFC8-F9FE-45FD-B4C2-DE5390AC709E}" type="presParOf" srcId="{30CA2F81-AD8B-4566-8A37-A9243D8462BB}" destId="{B914133E-CC7C-4F1D-AE79-1E449909BE79}" srcOrd="9" destOrd="0" presId="urn:microsoft.com/office/officeart/2005/8/layout/pyramid2"/>
    <dgm:cxn modelId="{7BAFF7AD-B2EF-40BA-9743-5C7D901C5534}" type="presParOf" srcId="{30CA2F81-AD8B-4566-8A37-A9243D8462BB}" destId="{2F8895C2-92FF-40AB-A623-FF41734D3B53}" srcOrd="10" destOrd="0" presId="urn:microsoft.com/office/officeart/2005/8/layout/pyramid2"/>
    <dgm:cxn modelId="{9A465266-4175-4979-83B2-27B00FA4EADE}" type="presParOf" srcId="{30CA2F81-AD8B-4566-8A37-A9243D8462BB}" destId="{4E1CA44E-2E5B-40C7-A2BA-84BCCACC32C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E1A1EA-51E9-491D-A14D-DFE20B9082C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7BF54-1DAE-4938-B1AF-6D155479D046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Narrow" pitchFamily="34" charset="0"/>
              <a:ea typeface="+mj-ea"/>
              <a:cs typeface="+mj-cs"/>
            </a:rPr>
            <a:t>Публичный информационный ресурс об инновациях</a:t>
          </a:r>
          <a:endParaRPr lang="ru-RU" sz="1800" dirty="0">
            <a:solidFill>
              <a:schemeClr val="bg1"/>
            </a:solidFill>
            <a:latin typeface="Arial Narrow" pitchFamily="34" charset="0"/>
          </a:endParaRPr>
        </a:p>
      </dgm:t>
    </dgm:pt>
    <dgm:pt modelId="{D2160BCE-F900-4654-823E-DA1905B1C398}" type="parTrans" cxnId="{22411963-32B4-47A5-B9FA-337EE11BBA3C}">
      <dgm:prSet/>
      <dgm:spPr/>
      <dgm:t>
        <a:bodyPr/>
        <a:lstStyle/>
        <a:p>
          <a:endParaRPr lang="ru-RU"/>
        </a:p>
      </dgm:t>
    </dgm:pt>
    <dgm:pt modelId="{A25B160B-7D5C-47F4-B297-8B7D1899C5DA}" type="sibTrans" cxnId="{22411963-32B4-47A5-B9FA-337EE11BBA3C}">
      <dgm:prSet/>
      <dgm:spPr/>
      <dgm:t>
        <a:bodyPr/>
        <a:lstStyle/>
        <a:p>
          <a:endParaRPr lang="ru-RU"/>
        </a:p>
      </dgm:t>
    </dgm:pt>
    <dgm:pt modelId="{75A24D6D-A07A-4A45-A663-66B71D90F712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Narrow" pitchFamily="34" charset="0"/>
              <a:ea typeface="+mj-ea"/>
              <a:cs typeface="+mj-cs"/>
            </a:rPr>
            <a:t>Мониторинг результатов реализации инновационного сценария</a:t>
          </a:r>
          <a:endParaRPr lang="ru-RU" sz="1800" dirty="0">
            <a:solidFill>
              <a:schemeClr val="bg1"/>
            </a:solidFill>
            <a:latin typeface="Arial Narrow" pitchFamily="34" charset="0"/>
          </a:endParaRPr>
        </a:p>
      </dgm:t>
    </dgm:pt>
    <dgm:pt modelId="{1251833D-9099-495D-8EA3-C3B3ED1105FA}" type="parTrans" cxnId="{D74BBA18-2E1F-4001-AFF5-1629388232A9}">
      <dgm:prSet/>
      <dgm:spPr/>
      <dgm:t>
        <a:bodyPr/>
        <a:lstStyle/>
        <a:p>
          <a:endParaRPr lang="ru-RU"/>
        </a:p>
      </dgm:t>
    </dgm:pt>
    <dgm:pt modelId="{41CC725F-9C75-44AA-9F56-522FDC5637D5}" type="sibTrans" cxnId="{D74BBA18-2E1F-4001-AFF5-1629388232A9}">
      <dgm:prSet/>
      <dgm:spPr/>
      <dgm:t>
        <a:bodyPr/>
        <a:lstStyle/>
        <a:p>
          <a:endParaRPr lang="ru-RU"/>
        </a:p>
      </dgm:t>
    </dgm:pt>
    <dgm:pt modelId="{77DDE2DB-4539-4C6B-B824-639081731791}" type="pres">
      <dgm:prSet presAssocID="{A8E1A1EA-51E9-491D-A14D-DFE20B9082C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9017B-A5ED-4CC0-8A0C-73CE6383C6B7}" type="pres">
      <dgm:prSet presAssocID="{A8E1A1EA-51E9-491D-A14D-DFE20B9082CF}" presName="arrow" presStyleLbl="bgShp" presStyleIdx="0" presStyleCnt="1" custAng="20724869" custScaleY="70508" custLinFactNeighborX="-810" custLinFactNeighborY="5340"/>
      <dgm:spPr>
        <a:solidFill>
          <a:schemeClr val="accent6"/>
        </a:solidFill>
        <a:ln>
          <a:solidFill>
            <a:schemeClr val="bg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/>
        </a:scene3d>
        <a:sp3d>
          <a:bevelT w="139700" h="139700" prst="divot"/>
        </a:sp3d>
      </dgm:spPr>
    </dgm:pt>
    <dgm:pt modelId="{3196E9D9-928F-473D-910B-DE1D47949A31}" type="pres">
      <dgm:prSet presAssocID="{A8E1A1EA-51E9-491D-A14D-DFE20B9082CF}" presName="arrowDiagram2" presStyleCnt="0"/>
      <dgm:spPr/>
    </dgm:pt>
    <dgm:pt modelId="{B5E1E00F-2121-4248-BA3C-3A3E4375D7A4}" type="pres">
      <dgm:prSet presAssocID="{BBB7BF54-1DAE-4938-B1AF-6D155479D046}" presName="bullet2a" presStyleLbl="node1" presStyleIdx="0" presStyleCnt="2" custScaleX="1243909" custScaleY="464296" custLinFactX="-34941" custLinFactY="-100000" custLinFactNeighborX="-100000" custLinFactNeighborY="-139147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2B6634F-35A5-48C6-9DAD-40D2F0A94C4E}" type="pres">
      <dgm:prSet presAssocID="{BBB7BF54-1DAE-4938-B1AF-6D155479D046}" presName="textBox2a" presStyleLbl="revTx" presStyleIdx="0" presStyleCnt="2" custScaleX="119035" custScaleY="64981" custLinFactNeighborX="-63909" custLinFactNeighborY="-70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A189-C25F-44E4-901D-E03F727719EF}" type="pres">
      <dgm:prSet presAssocID="{75A24D6D-A07A-4A45-A663-66B71D90F712}" presName="bullet2b" presStyleLbl="node1" presStyleIdx="1" presStyleCnt="2" custScaleX="824094" custScaleY="305703" custLinFactX="-8407" custLinFactY="-42431" custLinFactNeighborX="-100000" custLinFactNeighborY="-10000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908BEBB-6B29-439A-BA3A-C7E1CF5F9804}" type="pres">
      <dgm:prSet presAssocID="{75A24D6D-A07A-4A45-A663-66B71D90F712}" presName="textBox2b" presStyleLbl="revTx" presStyleIdx="1" presStyleCnt="2" custScaleX="151757" custScaleY="22743" custLinFactNeighborX="-73702" custLinFactNeighborY="-7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E8CAF-7FED-4BD0-8F34-D706246A36D6}" type="presOf" srcId="{75A24D6D-A07A-4A45-A663-66B71D90F712}" destId="{9908BEBB-6B29-439A-BA3A-C7E1CF5F9804}" srcOrd="0" destOrd="0" presId="urn:microsoft.com/office/officeart/2005/8/layout/arrow2"/>
    <dgm:cxn modelId="{22411963-32B4-47A5-B9FA-337EE11BBA3C}" srcId="{A8E1A1EA-51E9-491D-A14D-DFE20B9082CF}" destId="{BBB7BF54-1DAE-4938-B1AF-6D155479D046}" srcOrd="0" destOrd="0" parTransId="{D2160BCE-F900-4654-823E-DA1905B1C398}" sibTransId="{A25B160B-7D5C-47F4-B297-8B7D1899C5DA}"/>
    <dgm:cxn modelId="{D74BBA18-2E1F-4001-AFF5-1629388232A9}" srcId="{A8E1A1EA-51E9-491D-A14D-DFE20B9082CF}" destId="{75A24D6D-A07A-4A45-A663-66B71D90F712}" srcOrd="1" destOrd="0" parTransId="{1251833D-9099-495D-8EA3-C3B3ED1105FA}" sibTransId="{41CC725F-9C75-44AA-9F56-522FDC5637D5}"/>
    <dgm:cxn modelId="{1463B4DF-D73D-4019-B399-8790C7BDB99F}" type="presOf" srcId="{A8E1A1EA-51E9-491D-A14D-DFE20B9082CF}" destId="{77DDE2DB-4539-4C6B-B824-639081731791}" srcOrd="0" destOrd="0" presId="urn:microsoft.com/office/officeart/2005/8/layout/arrow2"/>
    <dgm:cxn modelId="{F2C38A86-AA80-44EE-A84F-A9F5D769F201}" type="presOf" srcId="{BBB7BF54-1DAE-4938-B1AF-6D155479D046}" destId="{52B6634F-35A5-48C6-9DAD-40D2F0A94C4E}" srcOrd="0" destOrd="0" presId="urn:microsoft.com/office/officeart/2005/8/layout/arrow2"/>
    <dgm:cxn modelId="{461DD5A8-E640-4FFC-A8CA-83C6215DC77F}" type="presParOf" srcId="{77DDE2DB-4539-4C6B-B824-639081731791}" destId="{E989017B-A5ED-4CC0-8A0C-73CE6383C6B7}" srcOrd="0" destOrd="0" presId="urn:microsoft.com/office/officeart/2005/8/layout/arrow2"/>
    <dgm:cxn modelId="{45D89BA0-728F-458E-9EF7-20145B3F1376}" type="presParOf" srcId="{77DDE2DB-4539-4C6B-B824-639081731791}" destId="{3196E9D9-928F-473D-910B-DE1D47949A31}" srcOrd="1" destOrd="0" presId="urn:microsoft.com/office/officeart/2005/8/layout/arrow2"/>
    <dgm:cxn modelId="{4E877831-CCB4-4D1A-BABF-BC49A2836EC1}" type="presParOf" srcId="{3196E9D9-928F-473D-910B-DE1D47949A31}" destId="{B5E1E00F-2121-4248-BA3C-3A3E4375D7A4}" srcOrd="0" destOrd="0" presId="urn:microsoft.com/office/officeart/2005/8/layout/arrow2"/>
    <dgm:cxn modelId="{58D16435-CFD4-4891-A9D1-620512258547}" type="presParOf" srcId="{3196E9D9-928F-473D-910B-DE1D47949A31}" destId="{52B6634F-35A5-48C6-9DAD-40D2F0A94C4E}" srcOrd="1" destOrd="0" presId="urn:microsoft.com/office/officeart/2005/8/layout/arrow2"/>
    <dgm:cxn modelId="{1F0AD432-5BD0-4035-A08B-F57F594891D0}" type="presParOf" srcId="{3196E9D9-928F-473D-910B-DE1D47949A31}" destId="{D330A189-C25F-44E4-901D-E03F727719EF}" srcOrd="2" destOrd="0" presId="urn:microsoft.com/office/officeart/2005/8/layout/arrow2"/>
    <dgm:cxn modelId="{6E71AC8A-1CE3-496F-8562-B43FF7DAC38A}" type="presParOf" srcId="{3196E9D9-928F-473D-910B-DE1D47949A31}" destId="{9908BEBB-6B29-439A-BA3A-C7E1CF5F980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F67913-7E99-4492-9233-0C63773EA8DC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C7B5A6C-DDDD-4807-BCAA-4F46AB14472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66EEDE-68CA-4D87-B468-C0476CBD828D}" type="parTrans" cxnId="{7E08380C-2271-4C12-B525-7174A765231A}">
      <dgm:prSet/>
      <dgm:spPr/>
      <dgm:t>
        <a:bodyPr/>
        <a:lstStyle/>
        <a:p>
          <a:endParaRPr lang="ru-RU"/>
        </a:p>
      </dgm:t>
    </dgm:pt>
    <dgm:pt modelId="{98A88F5C-3C62-4081-A4B4-1FAF27F11A43}" type="sibTrans" cxnId="{7E08380C-2271-4C12-B525-7174A765231A}">
      <dgm:prSet/>
      <dgm:spPr/>
      <dgm:t>
        <a:bodyPr/>
        <a:lstStyle/>
        <a:p>
          <a:endParaRPr lang="ru-RU"/>
        </a:p>
      </dgm:t>
    </dgm:pt>
    <dgm:pt modelId="{D01B208F-DA97-422C-B74C-7A7F38B5B1EE}">
      <dgm:prSet phldrT="[Текст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ru-RU" sz="2200" kern="1200" dirty="0" smtClean="0">
              <a:latin typeface="Times New Roman"/>
              <a:ea typeface="Times New Roman"/>
              <a:cs typeface="Times New Roman"/>
            </a:rPr>
            <a:t>Макроэкономические ориентиры инновационной деятельности</a:t>
          </a:r>
          <a:endParaRPr lang="ru-RU" sz="2200" b="1" kern="1200" dirty="0" smtClean="0">
            <a:effectLst>
              <a:outerShdw blurRad="38100" dist="38100" dir="2700000" algn="tl">
                <a:srgbClr val="C0C0C0"/>
              </a:outerShdw>
            </a:effectLst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6E098F88-8FF4-453D-A362-548F22849F83}" type="parTrans" cxnId="{577530CA-DD2E-4273-B043-CB24B65287E1}">
      <dgm:prSet/>
      <dgm:spPr/>
      <dgm:t>
        <a:bodyPr/>
        <a:lstStyle/>
        <a:p>
          <a:endParaRPr lang="ru-RU"/>
        </a:p>
      </dgm:t>
    </dgm:pt>
    <dgm:pt modelId="{A42F1C35-AC4D-41B8-A1B2-0F477971CF7C}" type="sibTrans" cxnId="{577530CA-DD2E-4273-B043-CB24B65287E1}">
      <dgm:prSet/>
      <dgm:spPr/>
      <dgm:t>
        <a:bodyPr/>
        <a:lstStyle/>
        <a:p>
          <a:endParaRPr lang="ru-RU"/>
        </a:p>
      </dgm:t>
    </dgm:pt>
    <dgm:pt modelId="{2081B2A2-B4FA-43AF-A779-342814AEBA6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0C72EA-7FC4-4CF6-93DD-4D7731AE07FA}" type="parTrans" cxnId="{6F40F77E-0E24-48B9-8BB6-4B2BA8065D2E}">
      <dgm:prSet/>
      <dgm:spPr/>
      <dgm:t>
        <a:bodyPr/>
        <a:lstStyle/>
        <a:p>
          <a:endParaRPr lang="ru-RU"/>
        </a:p>
      </dgm:t>
    </dgm:pt>
    <dgm:pt modelId="{122E93C9-D677-4ECE-A60B-BAF96C6B1810}" type="sibTrans" cxnId="{6F40F77E-0E24-48B9-8BB6-4B2BA8065D2E}">
      <dgm:prSet/>
      <dgm:spPr/>
      <dgm:t>
        <a:bodyPr/>
        <a:lstStyle/>
        <a:p>
          <a:endParaRPr lang="ru-RU"/>
        </a:p>
      </dgm:t>
    </dgm:pt>
    <dgm:pt modelId="{27DC22D1-94CB-4FF2-A557-F218827BA445}">
      <dgm:prSet phldrT="[Текст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ru-RU" sz="2200" kern="1200" dirty="0" smtClean="0">
              <a:latin typeface="Times New Roman"/>
              <a:ea typeface="Times New Roman"/>
              <a:cs typeface="Times New Roman"/>
            </a:rPr>
            <a:t>Реализация государственной инновационной политики</a:t>
          </a:r>
          <a:endParaRPr lang="ru-RU" sz="2200" b="1" kern="1200" dirty="0" smtClean="0">
            <a:effectLst>
              <a:outerShdw blurRad="38100" dist="38100" dir="2700000" algn="tl">
                <a:srgbClr val="C0C0C0"/>
              </a:outerShdw>
            </a:effectLst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B92BBBB7-E570-4683-BA09-1445FEECF288}" type="parTrans" cxnId="{8BB02FB2-612C-4DA8-BACE-440DE1E13D80}">
      <dgm:prSet/>
      <dgm:spPr/>
      <dgm:t>
        <a:bodyPr/>
        <a:lstStyle/>
        <a:p>
          <a:endParaRPr lang="ru-RU"/>
        </a:p>
      </dgm:t>
    </dgm:pt>
    <dgm:pt modelId="{AE08F744-0916-443E-808D-010BF743E353}" type="sibTrans" cxnId="{8BB02FB2-612C-4DA8-BACE-440DE1E13D80}">
      <dgm:prSet/>
      <dgm:spPr/>
      <dgm:t>
        <a:bodyPr/>
        <a:lstStyle/>
        <a:p>
          <a:endParaRPr lang="ru-RU"/>
        </a:p>
      </dgm:t>
    </dgm:pt>
    <dgm:pt modelId="{9824A16B-0E0F-4342-BF5D-73F50B5DCAC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36A952-F704-4102-A9DC-56947D7D6CF4}" type="parTrans" cxnId="{11CFE1FF-D76D-4EEF-A2C6-F5406A1F3015}">
      <dgm:prSet/>
      <dgm:spPr/>
      <dgm:t>
        <a:bodyPr/>
        <a:lstStyle/>
        <a:p>
          <a:endParaRPr lang="ru-RU"/>
        </a:p>
      </dgm:t>
    </dgm:pt>
    <dgm:pt modelId="{DF21291F-6D69-49F8-9AC5-CEAFE3D3A863}" type="sibTrans" cxnId="{11CFE1FF-D76D-4EEF-A2C6-F5406A1F3015}">
      <dgm:prSet/>
      <dgm:spPr/>
      <dgm:t>
        <a:bodyPr/>
        <a:lstStyle/>
        <a:p>
          <a:endParaRPr lang="ru-RU"/>
        </a:p>
      </dgm:t>
    </dgm:pt>
    <dgm:pt modelId="{D795506E-4535-448C-8B7C-BAD3BEF63FA5}">
      <dgm:prSet phldrT="[Текст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ru-RU" sz="1800" kern="1200" dirty="0" smtClean="0">
              <a:latin typeface="Times New Roman"/>
              <a:ea typeface="Times New Roman"/>
              <a:cs typeface="Times New Roman"/>
            </a:rPr>
            <a:t>Итоги разработки и реализации федеральных и республиканских программ, приоритетных с точки зрения перспектив инновационного развития</a:t>
          </a:r>
          <a:endParaRPr lang="ru-RU" sz="1800" b="1" kern="1200" dirty="0" smtClean="0">
            <a:effectLst>
              <a:outerShdw blurRad="38100" dist="38100" dir="2700000" algn="tl">
                <a:srgbClr val="C0C0C0"/>
              </a:outerShdw>
            </a:effectLst>
            <a:latin typeface="Constantia" pitchFamily="18" charset="0"/>
            <a:ea typeface="+mn-ea"/>
            <a:cs typeface="Times New Roman" pitchFamily="18" charset="0"/>
          </a:endParaRPr>
        </a:p>
      </dgm:t>
    </dgm:pt>
    <dgm:pt modelId="{68EEF0C0-44EA-43B2-9560-20D9FCB2E88A}" type="parTrans" cxnId="{C7AB8716-1C69-4759-97C9-F7C5E7CEF225}">
      <dgm:prSet/>
      <dgm:spPr/>
      <dgm:t>
        <a:bodyPr/>
        <a:lstStyle/>
        <a:p>
          <a:endParaRPr lang="ru-RU"/>
        </a:p>
      </dgm:t>
    </dgm:pt>
    <dgm:pt modelId="{6BDE34C0-B992-4875-9735-70C199EEA7AB}" type="sibTrans" cxnId="{C7AB8716-1C69-4759-97C9-F7C5E7CEF225}">
      <dgm:prSet/>
      <dgm:spPr/>
      <dgm:t>
        <a:bodyPr/>
        <a:lstStyle/>
        <a:p>
          <a:endParaRPr lang="ru-RU"/>
        </a:p>
      </dgm:t>
    </dgm:pt>
    <dgm:pt modelId="{DF185D03-976B-4B88-B10B-8F19E10530A4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61B6040-D741-4051-A6E7-455F936552C2}" type="parTrans" cxnId="{1BB68651-5F57-4D19-8C0E-706128A8213D}">
      <dgm:prSet/>
      <dgm:spPr/>
      <dgm:t>
        <a:bodyPr/>
        <a:lstStyle/>
        <a:p>
          <a:endParaRPr lang="ru-RU"/>
        </a:p>
      </dgm:t>
    </dgm:pt>
    <dgm:pt modelId="{09A0B3A4-359B-42D7-AFB5-9A464B6296D5}" type="sibTrans" cxnId="{1BB68651-5F57-4D19-8C0E-706128A8213D}">
      <dgm:prSet/>
      <dgm:spPr/>
      <dgm:t>
        <a:bodyPr/>
        <a:lstStyle/>
        <a:p>
          <a:endParaRPr lang="ru-RU"/>
        </a:p>
      </dgm:t>
    </dgm:pt>
    <dgm:pt modelId="{0235B8A6-C0B6-4375-B31E-4DF19C846C6E}">
      <dgm:prSet custT="1"/>
      <dgm:spPr/>
      <dgm:t>
        <a:bodyPr/>
        <a:lstStyle/>
        <a:p>
          <a:r>
            <a:rPr lang="ru-RU" sz="2200" dirty="0" smtClean="0">
              <a:latin typeface="Times New Roman"/>
              <a:ea typeface="Times New Roman"/>
              <a:cs typeface="Times New Roman"/>
            </a:rPr>
            <a:t>Основные результаты деятельности </a:t>
          </a:r>
          <a:r>
            <a:rPr lang="ru-RU" sz="2200" dirty="0" err="1" smtClean="0">
              <a:latin typeface="Times New Roman"/>
              <a:ea typeface="Times New Roman"/>
              <a:cs typeface="Times New Roman"/>
            </a:rPr>
            <a:t>технопарковых</a:t>
          </a:r>
          <a:r>
            <a:rPr lang="ru-RU" sz="2200" dirty="0" smtClean="0">
              <a:latin typeface="Times New Roman"/>
              <a:ea typeface="Times New Roman"/>
              <a:cs typeface="Times New Roman"/>
            </a:rPr>
            <a:t> структур</a:t>
          </a:r>
          <a:endParaRPr lang="ru-RU" sz="2200" dirty="0"/>
        </a:p>
      </dgm:t>
    </dgm:pt>
    <dgm:pt modelId="{C14C5F51-BB0A-4A4C-9167-D140B11BEE77}" type="parTrans" cxnId="{D802C491-E062-4ED1-9471-861FD0D52B41}">
      <dgm:prSet/>
      <dgm:spPr/>
      <dgm:t>
        <a:bodyPr/>
        <a:lstStyle/>
        <a:p>
          <a:endParaRPr lang="ru-RU"/>
        </a:p>
      </dgm:t>
    </dgm:pt>
    <dgm:pt modelId="{BE4B79E6-B2B3-4E24-BF50-B3035E19CB38}" type="sibTrans" cxnId="{D802C491-E062-4ED1-9471-861FD0D52B41}">
      <dgm:prSet/>
      <dgm:spPr/>
      <dgm:t>
        <a:bodyPr/>
        <a:lstStyle/>
        <a:p>
          <a:endParaRPr lang="ru-RU"/>
        </a:p>
      </dgm:t>
    </dgm:pt>
    <dgm:pt modelId="{D068CC64-9B80-4438-A060-C8292F6C48F9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55A09FD-661C-492D-ABB1-16F10B841A79}" type="parTrans" cxnId="{9B9BA601-9D49-4278-A46B-EE542156AB27}">
      <dgm:prSet/>
      <dgm:spPr/>
      <dgm:t>
        <a:bodyPr/>
        <a:lstStyle/>
        <a:p>
          <a:endParaRPr lang="ru-RU"/>
        </a:p>
      </dgm:t>
    </dgm:pt>
    <dgm:pt modelId="{A9A482B2-943B-4B48-A325-BAF830C57366}" type="sibTrans" cxnId="{9B9BA601-9D49-4278-A46B-EE542156AB27}">
      <dgm:prSet/>
      <dgm:spPr/>
      <dgm:t>
        <a:bodyPr/>
        <a:lstStyle/>
        <a:p>
          <a:endParaRPr lang="ru-RU"/>
        </a:p>
      </dgm:t>
    </dgm:pt>
    <dgm:pt modelId="{5D4FCEB6-E857-4467-BA25-13F2902BCCBB}">
      <dgm:prSet/>
      <dgm:spPr/>
      <dgm:t>
        <a:bodyPr/>
        <a:lstStyle/>
        <a:p>
          <a:r>
            <a:rPr lang="ru-RU" dirty="0" smtClean="0"/>
            <a:t>6</a:t>
          </a:r>
        </a:p>
      </dgm:t>
    </dgm:pt>
    <dgm:pt modelId="{4E5A9DB8-9F8C-4FBE-8AD9-7E2403A9930B}" type="parTrans" cxnId="{3A59267D-67DF-4617-A345-4CCEE11B3F88}">
      <dgm:prSet/>
      <dgm:spPr/>
      <dgm:t>
        <a:bodyPr/>
        <a:lstStyle/>
        <a:p>
          <a:endParaRPr lang="ru-RU"/>
        </a:p>
      </dgm:t>
    </dgm:pt>
    <dgm:pt modelId="{720AC9D7-F2D2-4D44-AD12-21C42E311771}" type="sibTrans" cxnId="{3A59267D-67DF-4617-A345-4CCEE11B3F88}">
      <dgm:prSet/>
      <dgm:spPr/>
      <dgm:t>
        <a:bodyPr/>
        <a:lstStyle/>
        <a:p>
          <a:endParaRPr lang="ru-RU"/>
        </a:p>
      </dgm:t>
    </dgm:pt>
    <dgm:pt modelId="{B9848C7F-9C3B-4A7D-853C-0763ABAEEA06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73B61A1A-A4C2-4DF9-A497-73BCC90ED0D9}" type="parTrans" cxnId="{4576E826-A786-4984-A952-D6D4D46E1F29}">
      <dgm:prSet/>
      <dgm:spPr/>
      <dgm:t>
        <a:bodyPr/>
        <a:lstStyle/>
        <a:p>
          <a:endParaRPr lang="ru-RU"/>
        </a:p>
      </dgm:t>
    </dgm:pt>
    <dgm:pt modelId="{0C71C192-B10C-423A-B743-F142AA8EF5D1}" type="sibTrans" cxnId="{4576E826-A786-4984-A952-D6D4D46E1F29}">
      <dgm:prSet/>
      <dgm:spPr/>
      <dgm:t>
        <a:bodyPr/>
        <a:lstStyle/>
        <a:p>
          <a:endParaRPr lang="ru-RU"/>
        </a:p>
      </dgm:t>
    </dgm:pt>
    <dgm:pt modelId="{538C01ED-2CA0-4CA6-AEFF-3519C5AF6B80}">
      <dgm:prSet custT="1"/>
      <dgm:spPr/>
      <dgm:t>
        <a:bodyPr/>
        <a:lstStyle/>
        <a:p>
          <a:r>
            <a:rPr lang="ru-RU" sz="2200" dirty="0" smtClean="0">
              <a:latin typeface="Times New Roman"/>
              <a:ea typeface="Times New Roman"/>
              <a:cs typeface="Times New Roman"/>
            </a:rPr>
            <a:t>Итоги работы финансовых институтов развития</a:t>
          </a:r>
          <a:endParaRPr lang="ru-RU" sz="2200" dirty="0"/>
        </a:p>
      </dgm:t>
    </dgm:pt>
    <dgm:pt modelId="{C3D5595A-8AA4-4269-ABB7-CFFA073C5DC3}" type="parTrans" cxnId="{69587903-2E4F-4CE5-87E2-2F6DA405AE05}">
      <dgm:prSet/>
      <dgm:spPr/>
      <dgm:t>
        <a:bodyPr/>
        <a:lstStyle/>
        <a:p>
          <a:endParaRPr lang="ru-RU"/>
        </a:p>
      </dgm:t>
    </dgm:pt>
    <dgm:pt modelId="{428A5075-38F6-4402-B18A-F59DA683D892}" type="sibTrans" cxnId="{69587903-2E4F-4CE5-87E2-2F6DA405AE05}">
      <dgm:prSet/>
      <dgm:spPr/>
      <dgm:t>
        <a:bodyPr/>
        <a:lstStyle/>
        <a:p>
          <a:endParaRPr lang="ru-RU"/>
        </a:p>
      </dgm:t>
    </dgm:pt>
    <dgm:pt modelId="{FDD3D7CF-A678-4171-A876-25AA44986874}">
      <dgm:prSet custT="1"/>
      <dgm:spPr/>
      <dgm:t>
        <a:bodyPr/>
        <a:lstStyle/>
        <a:p>
          <a:r>
            <a:rPr lang="ru-RU" sz="2200" dirty="0" smtClean="0">
              <a:latin typeface="Times New Roman"/>
              <a:ea typeface="Times New Roman"/>
              <a:cs typeface="Times New Roman"/>
            </a:rPr>
            <a:t>Государственное финансирование инновационной деятельности</a:t>
          </a:r>
          <a:endParaRPr lang="ru-RU" sz="2200" dirty="0"/>
        </a:p>
      </dgm:t>
    </dgm:pt>
    <dgm:pt modelId="{AE9A28CC-685D-4284-92F8-05C81315414D}" type="parTrans" cxnId="{1655A750-7ED6-427F-8852-0F87111B507A}">
      <dgm:prSet/>
      <dgm:spPr/>
      <dgm:t>
        <a:bodyPr/>
        <a:lstStyle/>
        <a:p>
          <a:endParaRPr lang="ru-RU"/>
        </a:p>
      </dgm:t>
    </dgm:pt>
    <dgm:pt modelId="{7638202C-5BA0-4340-9034-3C0C17028B30}" type="sibTrans" cxnId="{1655A750-7ED6-427F-8852-0F87111B507A}">
      <dgm:prSet/>
      <dgm:spPr/>
      <dgm:t>
        <a:bodyPr/>
        <a:lstStyle/>
        <a:p>
          <a:endParaRPr lang="ru-RU"/>
        </a:p>
      </dgm:t>
    </dgm:pt>
    <dgm:pt modelId="{1366737F-0158-4521-B732-CB8D60102CD8}">
      <dgm:prSet custT="1"/>
      <dgm:spPr/>
      <dgm:t>
        <a:bodyPr/>
        <a:lstStyle/>
        <a:p>
          <a:r>
            <a:rPr lang="ru-RU" sz="2200" dirty="0" smtClean="0">
              <a:latin typeface="Times New Roman"/>
              <a:ea typeface="Times New Roman"/>
              <a:cs typeface="Times New Roman"/>
            </a:rPr>
            <a:t>Инновационная деятельность в муниципальных образованиях</a:t>
          </a:r>
          <a:endParaRPr lang="ru-RU" sz="2200" dirty="0"/>
        </a:p>
      </dgm:t>
    </dgm:pt>
    <dgm:pt modelId="{3323F1C6-2B96-42DF-8C10-1F1D04E02259}" type="parTrans" cxnId="{A7B99326-119D-4F3F-B1F4-468429EA281E}">
      <dgm:prSet/>
      <dgm:spPr/>
      <dgm:t>
        <a:bodyPr/>
        <a:lstStyle/>
        <a:p>
          <a:endParaRPr lang="ru-RU"/>
        </a:p>
      </dgm:t>
    </dgm:pt>
    <dgm:pt modelId="{43B27242-3B27-4BEF-82BD-29693E4005F3}" type="sibTrans" cxnId="{A7B99326-119D-4F3F-B1F4-468429EA281E}">
      <dgm:prSet/>
      <dgm:spPr/>
      <dgm:t>
        <a:bodyPr/>
        <a:lstStyle/>
        <a:p>
          <a:endParaRPr lang="ru-RU"/>
        </a:p>
      </dgm:t>
    </dgm:pt>
    <dgm:pt modelId="{08FF8CB4-ED07-4FEA-99A9-A7087218EE93}" type="pres">
      <dgm:prSet presAssocID="{1DF67913-7E99-4492-9233-0C63773EA8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1D13E-AE6E-4BDE-AD78-7F49809B89E6}" type="pres">
      <dgm:prSet presAssocID="{CC7B5A6C-DDDD-4807-BCAA-4F46AB14472B}" presName="composite" presStyleCnt="0"/>
      <dgm:spPr/>
    </dgm:pt>
    <dgm:pt modelId="{DDF94616-E2E1-402E-A8F3-BDE9978BE5E5}" type="pres">
      <dgm:prSet presAssocID="{CC7B5A6C-DDDD-4807-BCAA-4F46AB14472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5E6CA-91A4-4216-BFCD-854D75550202}" type="pres">
      <dgm:prSet presAssocID="{CC7B5A6C-DDDD-4807-BCAA-4F46AB14472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95C74-4158-4912-80F6-DEF86A343196}" type="pres">
      <dgm:prSet presAssocID="{98A88F5C-3C62-4081-A4B4-1FAF27F11A43}" presName="sp" presStyleCnt="0"/>
      <dgm:spPr/>
    </dgm:pt>
    <dgm:pt modelId="{E6FEC396-33CD-4F84-BD74-81F66D2CECB9}" type="pres">
      <dgm:prSet presAssocID="{2081B2A2-B4FA-43AF-A779-342814AEBA6E}" presName="composite" presStyleCnt="0"/>
      <dgm:spPr/>
    </dgm:pt>
    <dgm:pt modelId="{6D98301F-7B0B-45CF-BF8C-2761B8B74870}" type="pres">
      <dgm:prSet presAssocID="{2081B2A2-B4FA-43AF-A779-342814AEBA6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4F15A-DAE3-4BD0-B7F5-094569A8514C}" type="pres">
      <dgm:prSet presAssocID="{2081B2A2-B4FA-43AF-A779-342814AEBA6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AADF7-B66E-4876-88F1-C66BB09B6D2C}" type="pres">
      <dgm:prSet presAssocID="{122E93C9-D677-4ECE-A60B-BAF96C6B1810}" presName="sp" presStyleCnt="0"/>
      <dgm:spPr/>
    </dgm:pt>
    <dgm:pt modelId="{D7626D11-8958-4624-BE62-1276A0691F57}" type="pres">
      <dgm:prSet presAssocID="{9824A16B-0E0F-4342-BF5D-73F50B5DCAC1}" presName="composite" presStyleCnt="0"/>
      <dgm:spPr/>
    </dgm:pt>
    <dgm:pt modelId="{DD7F887F-6D24-44B5-B158-72334AE59EE3}" type="pres">
      <dgm:prSet presAssocID="{9824A16B-0E0F-4342-BF5D-73F50B5DCAC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0856D-5691-4EBF-90BE-093937FA6194}" type="pres">
      <dgm:prSet presAssocID="{9824A16B-0E0F-4342-BF5D-73F50B5DCAC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BF5E-69D8-4738-8C2D-A71498B1CF69}" type="pres">
      <dgm:prSet presAssocID="{DF21291F-6D69-49F8-9AC5-CEAFE3D3A863}" presName="sp" presStyleCnt="0"/>
      <dgm:spPr/>
    </dgm:pt>
    <dgm:pt modelId="{C028F8A3-60C1-4328-B18F-DA80955C9A21}" type="pres">
      <dgm:prSet presAssocID="{DF185D03-976B-4B88-B10B-8F19E10530A4}" presName="composite" presStyleCnt="0"/>
      <dgm:spPr/>
    </dgm:pt>
    <dgm:pt modelId="{9B96E3D7-BF42-4C38-A3CE-9EAFEB6D1B83}" type="pres">
      <dgm:prSet presAssocID="{DF185D03-976B-4B88-B10B-8F19E10530A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698E5-7947-4121-A4E5-6CAD129FD137}" type="pres">
      <dgm:prSet presAssocID="{DF185D03-976B-4B88-B10B-8F19E10530A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A2C41-F941-495D-AB23-96390FB19582}" type="pres">
      <dgm:prSet presAssocID="{09A0B3A4-359B-42D7-AFB5-9A464B6296D5}" presName="sp" presStyleCnt="0"/>
      <dgm:spPr/>
    </dgm:pt>
    <dgm:pt modelId="{ACE95A3D-FB1B-454A-BB4B-263EFCF9DA28}" type="pres">
      <dgm:prSet presAssocID="{D068CC64-9B80-4438-A060-C8292F6C48F9}" presName="composite" presStyleCnt="0"/>
      <dgm:spPr/>
    </dgm:pt>
    <dgm:pt modelId="{6B3CF20F-7D5D-4B85-9D8D-E79AF3709AC7}" type="pres">
      <dgm:prSet presAssocID="{D068CC64-9B80-4438-A060-C8292F6C48F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2AB55-B85C-457E-ACFA-C6D2B8C12CBF}" type="pres">
      <dgm:prSet presAssocID="{D068CC64-9B80-4438-A060-C8292F6C48F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E88D9-F3F1-4724-A8DF-E016FE3EBF05}" type="pres">
      <dgm:prSet presAssocID="{A9A482B2-943B-4B48-A325-BAF830C57366}" presName="sp" presStyleCnt="0"/>
      <dgm:spPr/>
    </dgm:pt>
    <dgm:pt modelId="{BE5E8282-3190-4521-8418-D37F0FB5871B}" type="pres">
      <dgm:prSet presAssocID="{5D4FCEB6-E857-4467-BA25-13F2902BCCBB}" presName="composite" presStyleCnt="0"/>
      <dgm:spPr/>
    </dgm:pt>
    <dgm:pt modelId="{7C869649-F4B6-4B21-B15B-D3853AB1ED9B}" type="pres">
      <dgm:prSet presAssocID="{5D4FCEB6-E857-4467-BA25-13F2902BCC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6A5B-FF32-49DD-A137-290EF576B0A4}" type="pres">
      <dgm:prSet presAssocID="{5D4FCEB6-E857-4467-BA25-13F2902BCC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CCF1E-DB25-4215-BDC8-75FC310CD80D}" type="pres">
      <dgm:prSet presAssocID="{720AC9D7-F2D2-4D44-AD12-21C42E311771}" presName="sp" presStyleCnt="0"/>
      <dgm:spPr/>
    </dgm:pt>
    <dgm:pt modelId="{8207E6E3-FD5B-446A-9A7E-52BD14F9D8A9}" type="pres">
      <dgm:prSet presAssocID="{B9848C7F-9C3B-4A7D-853C-0763ABAEEA06}" presName="composite" presStyleCnt="0"/>
      <dgm:spPr/>
    </dgm:pt>
    <dgm:pt modelId="{AA6B2B32-E9D5-4A84-BE18-B366DCEB509B}" type="pres">
      <dgm:prSet presAssocID="{B9848C7F-9C3B-4A7D-853C-0763ABAEEA0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8716-1D20-49E3-B610-3D5CA9516001}" type="pres">
      <dgm:prSet presAssocID="{B9848C7F-9C3B-4A7D-853C-0763ABAEEA0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68651-5F57-4D19-8C0E-706128A8213D}" srcId="{1DF67913-7E99-4492-9233-0C63773EA8DC}" destId="{DF185D03-976B-4B88-B10B-8F19E10530A4}" srcOrd="3" destOrd="0" parTransId="{561B6040-D741-4051-A6E7-455F936552C2}" sibTransId="{09A0B3A4-359B-42D7-AFB5-9A464B6296D5}"/>
    <dgm:cxn modelId="{28D5BB98-4DF0-4096-B940-5EFC450D3ED9}" type="presOf" srcId="{1366737F-0158-4521-B732-CB8D60102CD8}" destId="{9C148716-1D20-49E3-B610-3D5CA9516001}" srcOrd="0" destOrd="0" presId="urn:microsoft.com/office/officeart/2005/8/layout/chevron2"/>
    <dgm:cxn modelId="{45F5FEB6-9BAF-4665-AA46-F310AE2AEF16}" type="presOf" srcId="{D068CC64-9B80-4438-A060-C8292F6C48F9}" destId="{6B3CF20F-7D5D-4B85-9D8D-E79AF3709AC7}" srcOrd="0" destOrd="0" presId="urn:microsoft.com/office/officeart/2005/8/layout/chevron2"/>
    <dgm:cxn modelId="{82F81037-56DC-4C7B-89A2-6E3C01DA36D2}" type="presOf" srcId="{538C01ED-2CA0-4CA6-AEFF-3519C5AF6B80}" destId="{98C2AB55-B85C-457E-ACFA-C6D2B8C12CBF}" srcOrd="0" destOrd="0" presId="urn:microsoft.com/office/officeart/2005/8/layout/chevron2"/>
    <dgm:cxn modelId="{320F8B28-4C42-45BB-9A8A-80C676198BAB}" type="presOf" srcId="{0235B8A6-C0B6-4375-B31E-4DF19C846C6E}" destId="{476698E5-7947-4121-A4E5-6CAD129FD137}" srcOrd="0" destOrd="0" presId="urn:microsoft.com/office/officeart/2005/8/layout/chevron2"/>
    <dgm:cxn modelId="{D802C491-E062-4ED1-9471-861FD0D52B41}" srcId="{DF185D03-976B-4B88-B10B-8F19E10530A4}" destId="{0235B8A6-C0B6-4375-B31E-4DF19C846C6E}" srcOrd="0" destOrd="0" parTransId="{C14C5F51-BB0A-4A4C-9167-D140B11BEE77}" sibTransId="{BE4B79E6-B2B3-4E24-BF50-B3035E19CB38}"/>
    <dgm:cxn modelId="{5A99168F-FDDD-439F-9386-324325EDA81C}" type="presOf" srcId="{1DF67913-7E99-4492-9233-0C63773EA8DC}" destId="{08FF8CB4-ED07-4FEA-99A9-A7087218EE93}" srcOrd="0" destOrd="0" presId="urn:microsoft.com/office/officeart/2005/8/layout/chevron2"/>
    <dgm:cxn modelId="{10C0207E-6D71-4A10-8B57-384704B73A3C}" type="presOf" srcId="{B9848C7F-9C3B-4A7D-853C-0763ABAEEA06}" destId="{AA6B2B32-E9D5-4A84-BE18-B366DCEB509B}" srcOrd="0" destOrd="0" presId="urn:microsoft.com/office/officeart/2005/8/layout/chevron2"/>
    <dgm:cxn modelId="{7E08380C-2271-4C12-B525-7174A765231A}" srcId="{1DF67913-7E99-4492-9233-0C63773EA8DC}" destId="{CC7B5A6C-DDDD-4807-BCAA-4F46AB14472B}" srcOrd="0" destOrd="0" parTransId="{7366EEDE-68CA-4D87-B468-C0476CBD828D}" sibTransId="{98A88F5C-3C62-4081-A4B4-1FAF27F11A43}"/>
    <dgm:cxn modelId="{5A6E7A5C-F9ED-40FF-BF94-5E2F74CA1837}" type="presOf" srcId="{DF185D03-976B-4B88-B10B-8F19E10530A4}" destId="{9B96E3D7-BF42-4C38-A3CE-9EAFEB6D1B83}" srcOrd="0" destOrd="0" presId="urn:microsoft.com/office/officeart/2005/8/layout/chevron2"/>
    <dgm:cxn modelId="{4F456725-F6D0-4682-8B0E-D27C1F8B4673}" type="presOf" srcId="{9824A16B-0E0F-4342-BF5D-73F50B5DCAC1}" destId="{DD7F887F-6D24-44B5-B158-72334AE59EE3}" srcOrd="0" destOrd="0" presId="urn:microsoft.com/office/officeart/2005/8/layout/chevron2"/>
    <dgm:cxn modelId="{4576E826-A786-4984-A952-D6D4D46E1F29}" srcId="{1DF67913-7E99-4492-9233-0C63773EA8DC}" destId="{B9848C7F-9C3B-4A7D-853C-0763ABAEEA06}" srcOrd="6" destOrd="0" parTransId="{73B61A1A-A4C2-4DF9-A497-73BCC90ED0D9}" sibTransId="{0C71C192-B10C-423A-B743-F142AA8EF5D1}"/>
    <dgm:cxn modelId="{26D6E151-939E-4605-828B-102487AE5166}" type="presOf" srcId="{2081B2A2-B4FA-43AF-A779-342814AEBA6E}" destId="{6D98301F-7B0B-45CF-BF8C-2761B8B74870}" srcOrd="0" destOrd="0" presId="urn:microsoft.com/office/officeart/2005/8/layout/chevron2"/>
    <dgm:cxn modelId="{11CFE1FF-D76D-4EEF-A2C6-F5406A1F3015}" srcId="{1DF67913-7E99-4492-9233-0C63773EA8DC}" destId="{9824A16B-0E0F-4342-BF5D-73F50B5DCAC1}" srcOrd="2" destOrd="0" parTransId="{9F36A952-F704-4102-A9DC-56947D7D6CF4}" sibTransId="{DF21291F-6D69-49F8-9AC5-CEAFE3D3A863}"/>
    <dgm:cxn modelId="{82303513-77A0-44D3-8F9F-5B34657755B5}" type="presOf" srcId="{D01B208F-DA97-422C-B74C-7A7F38B5B1EE}" destId="{1DD5E6CA-91A4-4216-BFCD-854D75550202}" srcOrd="0" destOrd="0" presId="urn:microsoft.com/office/officeart/2005/8/layout/chevron2"/>
    <dgm:cxn modelId="{82A75BE6-CC42-4DB9-8C92-85F50D1725C4}" type="presOf" srcId="{FDD3D7CF-A678-4171-A876-25AA44986874}" destId="{36716A5B-FF32-49DD-A137-290EF576B0A4}" srcOrd="0" destOrd="0" presId="urn:microsoft.com/office/officeart/2005/8/layout/chevron2"/>
    <dgm:cxn modelId="{4F8AD488-FB35-4C5E-A37F-1EB2083241F0}" type="presOf" srcId="{CC7B5A6C-DDDD-4807-BCAA-4F46AB14472B}" destId="{DDF94616-E2E1-402E-A8F3-BDE9978BE5E5}" srcOrd="0" destOrd="0" presId="urn:microsoft.com/office/officeart/2005/8/layout/chevron2"/>
    <dgm:cxn modelId="{9B9BA601-9D49-4278-A46B-EE542156AB27}" srcId="{1DF67913-7E99-4492-9233-0C63773EA8DC}" destId="{D068CC64-9B80-4438-A060-C8292F6C48F9}" srcOrd="4" destOrd="0" parTransId="{555A09FD-661C-492D-ABB1-16F10B841A79}" sibTransId="{A9A482B2-943B-4B48-A325-BAF830C57366}"/>
    <dgm:cxn modelId="{F288A561-B795-4A59-9921-1EFAB50B94BB}" type="presOf" srcId="{27DC22D1-94CB-4FF2-A557-F218827BA445}" destId="{73F4F15A-DAE3-4BD0-B7F5-094569A8514C}" srcOrd="0" destOrd="0" presId="urn:microsoft.com/office/officeart/2005/8/layout/chevron2"/>
    <dgm:cxn modelId="{6F40F77E-0E24-48B9-8BB6-4B2BA8065D2E}" srcId="{1DF67913-7E99-4492-9233-0C63773EA8DC}" destId="{2081B2A2-B4FA-43AF-A779-342814AEBA6E}" srcOrd="1" destOrd="0" parTransId="{1F0C72EA-7FC4-4CF6-93DD-4D7731AE07FA}" sibTransId="{122E93C9-D677-4ECE-A60B-BAF96C6B1810}"/>
    <dgm:cxn modelId="{A7B99326-119D-4F3F-B1F4-468429EA281E}" srcId="{B9848C7F-9C3B-4A7D-853C-0763ABAEEA06}" destId="{1366737F-0158-4521-B732-CB8D60102CD8}" srcOrd="0" destOrd="0" parTransId="{3323F1C6-2B96-42DF-8C10-1F1D04E02259}" sibTransId="{43B27242-3B27-4BEF-82BD-29693E4005F3}"/>
    <dgm:cxn modelId="{69587903-2E4F-4CE5-87E2-2F6DA405AE05}" srcId="{D068CC64-9B80-4438-A060-C8292F6C48F9}" destId="{538C01ED-2CA0-4CA6-AEFF-3519C5AF6B80}" srcOrd="0" destOrd="0" parTransId="{C3D5595A-8AA4-4269-ABB7-CFFA073C5DC3}" sibTransId="{428A5075-38F6-4402-B18A-F59DA683D892}"/>
    <dgm:cxn modelId="{012C8BD3-58BB-41BB-B1F6-6B90EA28707F}" type="presOf" srcId="{D795506E-4535-448C-8B7C-BAD3BEF63FA5}" destId="{0AB0856D-5691-4EBF-90BE-093937FA6194}" srcOrd="0" destOrd="0" presId="urn:microsoft.com/office/officeart/2005/8/layout/chevron2"/>
    <dgm:cxn modelId="{1655A750-7ED6-427F-8852-0F87111B507A}" srcId="{5D4FCEB6-E857-4467-BA25-13F2902BCCBB}" destId="{FDD3D7CF-A678-4171-A876-25AA44986874}" srcOrd="0" destOrd="0" parTransId="{AE9A28CC-685D-4284-92F8-05C81315414D}" sibTransId="{7638202C-5BA0-4340-9034-3C0C17028B30}"/>
    <dgm:cxn modelId="{C7AB8716-1C69-4759-97C9-F7C5E7CEF225}" srcId="{9824A16B-0E0F-4342-BF5D-73F50B5DCAC1}" destId="{D795506E-4535-448C-8B7C-BAD3BEF63FA5}" srcOrd="0" destOrd="0" parTransId="{68EEF0C0-44EA-43B2-9560-20D9FCB2E88A}" sibTransId="{6BDE34C0-B992-4875-9735-70C199EEA7AB}"/>
    <dgm:cxn modelId="{3A59267D-67DF-4617-A345-4CCEE11B3F88}" srcId="{1DF67913-7E99-4492-9233-0C63773EA8DC}" destId="{5D4FCEB6-E857-4467-BA25-13F2902BCCBB}" srcOrd="5" destOrd="0" parTransId="{4E5A9DB8-9F8C-4FBE-8AD9-7E2403A9930B}" sibTransId="{720AC9D7-F2D2-4D44-AD12-21C42E311771}"/>
    <dgm:cxn modelId="{577530CA-DD2E-4273-B043-CB24B65287E1}" srcId="{CC7B5A6C-DDDD-4807-BCAA-4F46AB14472B}" destId="{D01B208F-DA97-422C-B74C-7A7F38B5B1EE}" srcOrd="0" destOrd="0" parTransId="{6E098F88-8FF4-453D-A362-548F22849F83}" sibTransId="{A42F1C35-AC4D-41B8-A1B2-0F477971CF7C}"/>
    <dgm:cxn modelId="{8BB02FB2-612C-4DA8-BACE-440DE1E13D80}" srcId="{2081B2A2-B4FA-43AF-A779-342814AEBA6E}" destId="{27DC22D1-94CB-4FF2-A557-F218827BA445}" srcOrd="0" destOrd="0" parTransId="{B92BBBB7-E570-4683-BA09-1445FEECF288}" sibTransId="{AE08F744-0916-443E-808D-010BF743E353}"/>
    <dgm:cxn modelId="{0A879393-FFA1-42AE-8AAC-41CD0E3BA4E4}" type="presOf" srcId="{5D4FCEB6-E857-4467-BA25-13F2902BCCBB}" destId="{7C869649-F4B6-4B21-B15B-D3853AB1ED9B}" srcOrd="0" destOrd="0" presId="urn:microsoft.com/office/officeart/2005/8/layout/chevron2"/>
    <dgm:cxn modelId="{BFC868F3-1060-4F13-9839-8077E809B746}" type="presParOf" srcId="{08FF8CB4-ED07-4FEA-99A9-A7087218EE93}" destId="{7711D13E-AE6E-4BDE-AD78-7F49809B89E6}" srcOrd="0" destOrd="0" presId="urn:microsoft.com/office/officeart/2005/8/layout/chevron2"/>
    <dgm:cxn modelId="{55010D73-61C8-4D1E-9244-46EA3FE2FCD8}" type="presParOf" srcId="{7711D13E-AE6E-4BDE-AD78-7F49809B89E6}" destId="{DDF94616-E2E1-402E-A8F3-BDE9978BE5E5}" srcOrd="0" destOrd="0" presId="urn:microsoft.com/office/officeart/2005/8/layout/chevron2"/>
    <dgm:cxn modelId="{3FE8777C-E8DE-42B1-8220-FB9321AD5862}" type="presParOf" srcId="{7711D13E-AE6E-4BDE-AD78-7F49809B89E6}" destId="{1DD5E6CA-91A4-4216-BFCD-854D75550202}" srcOrd="1" destOrd="0" presId="urn:microsoft.com/office/officeart/2005/8/layout/chevron2"/>
    <dgm:cxn modelId="{42819995-7888-4E6B-8604-6B9EE2028EF8}" type="presParOf" srcId="{08FF8CB4-ED07-4FEA-99A9-A7087218EE93}" destId="{49B95C74-4158-4912-80F6-DEF86A343196}" srcOrd="1" destOrd="0" presId="urn:microsoft.com/office/officeart/2005/8/layout/chevron2"/>
    <dgm:cxn modelId="{070AED85-29C1-4E34-9E88-AEAA06B95029}" type="presParOf" srcId="{08FF8CB4-ED07-4FEA-99A9-A7087218EE93}" destId="{E6FEC396-33CD-4F84-BD74-81F66D2CECB9}" srcOrd="2" destOrd="0" presId="urn:microsoft.com/office/officeart/2005/8/layout/chevron2"/>
    <dgm:cxn modelId="{3B2B5BA9-97A1-4332-9234-53B66AD8FC44}" type="presParOf" srcId="{E6FEC396-33CD-4F84-BD74-81F66D2CECB9}" destId="{6D98301F-7B0B-45CF-BF8C-2761B8B74870}" srcOrd="0" destOrd="0" presId="urn:microsoft.com/office/officeart/2005/8/layout/chevron2"/>
    <dgm:cxn modelId="{69043362-F2A4-4E35-8BC6-674F5C41D3E2}" type="presParOf" srcId="{E6FEC396-33CD-4F84-BD74-81F66D2CECB9}" destId="{73F4F15A-DAE3-4BD0-B7F5-094569A8514C}" srcOrd="1" destOrd="0" presId="urn:microsoft.com/office/officeart/2005/8/layout/chevron2"/>
    <dgm:cxn modelId="{F6CFB6AC-5C3E-400B-A791-09BB46A4ABCD}" type="presParOf" srcId="{08FF8CB4-ED07-4FEA-99A9-A7087218EE93}" destId="{931AADF7-B66E-4876-88F1-C66BB09B6D2C}" srcOrd="3" destOrd="0" presId="urn:microsoft.com/office/officeart/2005/8/layout/chevron2"/>
    <dgm:cxn modelId="{34ABFBF6-F679-4796-8AEA-F174A7189F46}" type="presParOf" srcId="{08FF8CB4-ED07-4FEA-99A9-A7087218EE93}" destId="{D7626D11-8958-4624-BE62-1276A0691F57}" srcOrd="4" destOrd="0" presId="urn:microsoft.com/office/officeart/2005/8/layout/chevron2"/>
    <dgm:cxn modelId="{7BBE2223-3DDA-44A2-9330-56B0A6CEEC50}" type="presParOf" srcId="{D7626D11-8958-4624-BE62-1276A0691F57}" destId="{DD7F887F-6D24-44B5-B158-72334AE59EE3}" srcOrd="0" destOrd="0" presId="urn:microsoft.com/office/officeart/2005/8/layout/chevron2"/>
    <dgm:cxn modelId="{F15F0AE6-3F45-4D07-85F9-E1AAC5A91C50}" type="presParOf" srcId="{D7626D11-8958-4624-BE62-1276A0691F57}" destId="{0AB0856D-5691-4EBF-90BE-093937FA6194}" srcOrd="1" destOrd="0" presId="urn:microsoft.com/office/officeart/2005/8/layout/chevron2"/>
    <dgm:cxn modelId="{C1198C37-DCE0-44E9-B4D6-170A456BB2D6}" type="presParOf" srcId="{08FF8CB4-ED07-4FEA-99A9-A7087218EE93}" destId="{6DC4BF5E-69D8-4738-8C2D-A71498B1CF69}" srcOrd="5" destOrd="0" presId="urn:microsoft.com/office/officeart/2005/8/layout/chevron2"/>
    <dgm:cxn modelId="{3E8190A8-FFF9-42E2-9449-55BE917909D8}" type="presParOf" srcId="{08FF8CB4-ED07-4FEA-99A9-A7087218EE93}" destId="{C028F8A3-60C1-4328-B18F-DA80955C9A21}" srcOrd="6" destOrd="0" presId="urn:microsoft.com/office/officeart/2005/8/layout/chevron2"/>
    <dgm:cxn modelId="{43EDE22D-41F7-44CC-9E75-A768B45E7383}" type="presParOf" srcId="{C028F8A3-60C1-4328-B18F-DA80955C9A21}" destId="{9B96E3D7-BF42-4C38-A3CE-9EAFEB6D1B83}" srcOrd="0" destOrd="0" presId="urn:microsoft.com/office/officeart/2005/8/layout/chevron2"/>
    <dgm:cxn modelId="{A5F054BD-7B9A-422B-A7D2-00FF82B5DB01}" type="presParOf" srcId="{C028F8A3-60C1-4328-B18F-DA80955C9A21}" destId="{476698E5-7947-4121-A4E5-6CAD129FD137}" srcOrd="1" destOrd="0" presId="urn:microsoft.com/office/officeart/2005/8/layout/chevron2"/>
    <dgm:cxn modelId="{4A8E21F9-61E0-4C4A-8C05-A5B58D2E6343}" type="presParOf" srcId="{08FF8CB4-ED07-4FEA-99A9-A7087218EE93}" destId="{DFFA2C41-F941-495D-AB23-96390FB19582}" srcOrd="7" destOrd="0" presId="urn:microsoft.com/office/officeart/2005/8/layout/chevron2"/>
    <dgm:cxn modelId="{3A8B63F7-BCC3-4370-84B9-5472ABF87DC1}" type="presParOf" srcId="{08FF8CB4-ED07-4FEA-99A9-A7087218EE93}" destId="{ACE95A3D-FB1B-454A-BB4B-263EFCF9DA28}" srcOrd="8" destOrd="0" presId="urn:microsoft.com/office/officeart/2005/8/layout/chevron2"/>
    <dgm:cxn modelId="{C4AC654E-6609-43B2-BEEB-296B85AA0CC1}" type="presParOf" srcId="{ACE95A3D-FB1B-454A-BB4B-263EFCF9DA28}" destId="{6B3CF20F-7D5D-4B85-9D8D-E79AF3709AC7}" srcOrd="0" destOrd="0" presId="urn:microsoft.com/office/officeart/2005/8/layout/chevron2"/>
    <dgm:cxn modelId="{B04736B7-25D4-4DB4-B5B4-FE408BBEBD3F}" type="presParOf" srcId="{ACE95A3D-FB1B-454A-BB4B-263EFCF9DA28}" destId="{98C2AB55-B85C-457E-ACFA-C6D2B8C12CBF}" srcOrd="1" destOrd="0" presId="urn:microsoft.com/office/officeart/2005/8/layout/chevron2"/>
    <dgm:cxn modelId="{3FFFD2B9-D444-4D62-B02E-C3E221616AC2}" type="presParOf" srcId="{08FF8CB4-ED07-4FEA-99A9-A7087218EE93}" destId="{289E88D9-F3F1-4724-A8DF-E016FE3EBF05}" srcOrd="9" destOrd="0" presId="urn:microsoft.com/office/officeart/2005/8/layout/chevron2"/>
    <dgm:cxn modelId="{CFF54F44-E6BC-421E-A35C-ECC86B95A406}" type="presParOf" srcId="{08FF8CB4-ED07-4FEA-99A9-A7087218EE93}" destId="{BE5E8282-3190-4521-8418-D37F0FB5871B}" srcOrd="10" destOrd="0" presId="urn:microsoft.com/office/officeart/2005/8/layout/chevron2"/>
    <dgm:cxn modelId="{8F3DBB7F-41DA-42C2-9F7E-A6296357B20B}" type="presParOf" srcId="{BE5E8282-3190-4521-8418-D37F0FB5871B}" destId="{7C869649-F4B6-4B21-B15B-D3853AB1ED9B}" srcOrd="0" destOrd="0" presId="urn:microsoft.com/office/officeart/2005/8/layout/chevron2"/>
    <dgm:cxn modelId="{6DFCDD28-F6D1-4F7C-98DA-7D1511E5B688}" type="presParOf" srcId="{BE5E8282-3190-4521-8418-D37F0FB5871B}" destId="{36716A5B-FF32-49DD-A137-290EF576B0A4}" srcOrd="1" destOrd="0" presId="urn:microsoft.com/office/officeart/2005/8/layout/chevron2"/>
    <dgm:cxn modelId="{4C3C228C-8645-4E8D-9153-517AC0539892}" type="presParOf" srcId="{08FF8CB4-ED07-4FEA-99A9-A7087218EE93}" destId="{03DCCF1E-DB25-4215-BDC8-75FC310CD80D}" srcOrd="11" destOrd="0" presId="urn:microsoft.com/office/officeart/2005/8/layout/chevron2"/>
    <dgm:cxn modelId="{21606323-B5F5-4A3C-8ADC-4667B2A332A4}" type="presParOf" srcId="{08FF8CB4-ED07-4FEA-99A9-A7087218EE93}" destId="{8207E6E3-FD5B-446A-9A7E-52BD14F9D8A9}" srcOrd="12" destOrd="0" presId="urn:microsoft.com/office/officeart/2005/8/layout/chevron2"/>
    <dgm:cxn modelId="{37D27A8B-A66F-4205-B4BD-6ECA47E4B4FC}" type="presParOf" srcId="{8207E6E3-FD5B-446A-9A7E-52BD14F9D8A9}" destId="{AA6B2B32-E9D5-4A84-BE18-B366DCEB509B}" srcOrd="0" destOrd="0" presId="urn:microsoft.com/office/officeart/2005/8/layout/chevron2"/>
    <dgm:cxn modelId="{68B8BF09-1271-4E0F-8AE0-BD79D126A71B}" type="presParOf" srcId="{8207E6E3-FD5B-446A-9A7E-52BD14F9D8A9}" destId="{9C148716-1D20-49E3-B610-3D5CA95160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2B573-6982-4F03-9A2F-4F8B3CB90D9F}" type="doc">
      <dgm:prSet loTypeId="urn:microsoft.com/office/officeart/2005/8/layout/hList6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87B4686-C59B-47A6-BC9F-9245B56CB8F6}">
      <dgm:prSet phldrT="[Текст]"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b="1" u="none" dirty="0" smtClean="0">
              <a:latin typeface="Constantia" pitchFamily="18" charset="0"/>
            </a:rPr>
            <a:t>принцип государственного участия </a:t>
          </a:r>
          <a:endParaRPr lang="ru-RU" sz="1800" b="1" u="none" dirty="0">
            <a:latin typeface="Constantia" pitchFamily="18" charset="0"/>
          </a:endParaRPr>
        </a:p>
      </dgm:t>
    </dgm:pt>
    <dgm:pt modelId="{260B8F0A-A269-4328-A3B1-105EBE5FDA01}" type="parTrans" cxnId="{30F2C1CB-6F1F-4A51-AD62-FE2C3388BEF9}">
      <dgm:prSet/>
      <dgm:spPr/>
      <dgm:t>
        <a:bodyPr/>
        <a:lstStyle/>
        <a:p>
          <a:endParaRPr lang="ru-RU"/>
        </a:p>
      </dgm:t>
    </dgm:pt>
    <dgm:pt modelId="{19F83FE8-DF94-4B91-9C1D-FA2F909F013D}" type="sibTrans" cxnId="{30F2C1CB-6F1F-4A51-AD62-FE2C3388BEF9}">
      <dgm:prSet/>
      <dgm:spPr/>
      <dgm:t>
        <a:bodyPr/>
        <a:lstStyle/>
        <a:p>
          <a:endParaRPr lang="ru-RU"/>
        </a:p>
      </dgm:t>
    </dgm:pt>
    <dgm:pt modelId="{E3F7DE9D-39AB-4DCA-A822-163EB2588D78}">
      <dgm:prSet phldrT="[Текст]"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b="1" u="none" dirty="0" smtClean="0">
              <a:latin typeface="Constantia" pitchFamily="18" charset="0"/>
            </a:rPr>
            <a:t>принцип гласности</a:t>
          </a:r>
          <a:endParaRPr lang="ru-RU" sz="1800" b="1" u="none" dirty="0">
            <a:latin typeface="Constantia" pitchFamily="18" charset="0"/>
          </a:endParaRPr>
        </a:p>
      </dgm:t>
    </dgm:pt>
    <dgm:pt modelId="{BB45EC46-A388-48A8-8BDF-BC6F3DDA3E97}" type="parTrans" cxnId="{E6EADEBC-6111-464E-8CD6-29B7FC40AC3E}">
      <dgm:prSet/>
      <dgm:spPr/>
      <dgm:t>
        <a:bodyPr/>
        <a:lstStyle/>
        <a:p>
          <a:endParaRPr lang="ru-RU"/>
        </a:p>
      </dgm:t>
    </dgm:pt>
    <dgm:pt modelId="{80763E03-278E-4C20-9357-FF256BAF74DE}" type="sibTrans" cxnId="{E6EADEBC-6111-464E-8CD6-29B7FC40AC3E}">
      <dgm:prSet/>
      <dgm:spPr/>
      <dgm:t>
        <a:bodyPr/>
        <a:lstStyle/>
        <a:p>
          <a:endParaRPr lang="ru-RU"/>
        </a:p>
      </dgm:t>
    </dgm:pt>
    <dgm:pt modelId="{35FEB23A-414F-458C-ABCA-77AA776241DF}">
      <dgm:prSet phldrT="[Текст]"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b="1" u="none" dirty="0" smtClean="0">
              <a:latin typeface="Constantia" pitchFamily="18" charset="0"/>
            </a:rPr>
            <a:t>принцип эффективности </a:t>
          </a:r>
          <a:endParaRPr lang="ru-RU" sz="1800" b="1" u="none" dirty="0">
            <a:latin typeface="Constantia" pitchFamily="18" charset="0"/>
          </a:endParaRPr>
        </a:p>
      </dgm:t>
    </dgm:pt>
    <dgm:pt modelId="{474AD4F2-9D3E-4626-B4C1-F9DE287E32AB}" type="parTrans" cxnId="{4080A33D-9FA6-48CF-A6E0-8F31D4C7E68F}">
      <dgm:prSet/>
      <dgm:spPr/>
      <dgm:t>
        <a:bodyPr/>
        <a:lstStyle/>
        <a:p>
          <a:endParaRPr lang="ru-RU"/>
        </a:p>
      </dgm:t>
    </dgm:pt>
    <dgm:pt modelId="{A05A61CC-37A8-4739-B7A4-4E6E55A00405}" type="sibTrans" cxnId="{4080A33D-9FA6-48CF-A6E0-8F31D4C7E68F}">
      <dgm:prSet/>
      <dgm:spPr/>
      <dgm:t>
        <a:bodyPr/>
        <a:lstStyle/>
        <a:p>
          <a:endParaRPr lang="ru-RU"/>
        </a:p>
      </dgm:t>
    </dgm:pt>
    <dgm:pt modelId="{5F27E492-BBC3-4085-94D0-7525F0142B39}" type="pres">
      <dgm:prSet presAssocID="{86A2B573-6982-4F03-9A2F-4F8B3CB90D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F964D-E99C-44AC-9B07-552509AFD05F}" type="pres">
      <dgm:prSet presAssocID="{F87B4686-C59B-47A6-BC9F-9245B56CB8F6}" presName="node" presStyleLbl="node1" presStyleIdx="0" presStyleCnt="3" custScaleX="11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9567D-AD77-4D07-AEB2-22B2B736DCF3}" type="pres">
      <dgm:prSet presAssocID="{19F83FE8-DF94-4B91-9C1D-FA2F909F013D}" presName="sibTrans" presStyleCnt="0"/>
      <dgm:spPr/>
    </dgm:pt>
    <dgm:pt modelId="{26448F34-73EA-4897-A6F6-AF1FF74D706E}" type="pres">
      <dgm:prSet presAssocID="{E3F7DE9D-39AB-4DCA-A822-163EB2588D78}" presName="node" presStyleLbl="node1" presStyleIdx="1" presStyleCnt="3" custScaleX="11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070DA-1891-4C3D-8E6C-E2960EEA1BBF}" type="pres">
      <dgm:prSet presAssocID="{80763E03-278E-4C20-9357-FF256BAF74DE}" presName="sibTrans" presStyleCnt="0"/>
      <dgm:spPr/>
    </dgm:pt>
    <dgm:pt modelId="{6C501169-348C-45D0-AA79-9029BD343F70}" type="pres">
      <dgm:prSet presAssocID="{35FEB23A-414F-458C-ABCA-77AA776241DF}" presName="node" presStyleLbl="node1" presStyleIdx="2" presStyleCnt="3" custScaleX="110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2C1CB-6F1F-4A51-AD62-FE2C3388BEF9}" srcId="{86A2B573-6982-4F03-9A2F-4F8B3CB90D9F}" destId="{F87B4686-C59B-47A6-BC9F-9245B56CB8F6}" srcOrd="0" destOrd="0" parTransId="{260B8F0A-A269-4328-A3B1-105EBE5FDA01}" sibTransId="{19F83FE8-DF94-4B91-9C1D-FA2F909F013D}"/>
    <dgm:cxn modelId="{64DBE638-AA73-4816-8EE3-B704C635571A}" type="presOf" srcId="{86A2B573-6982-4F03-9A2F-4F8B3CB90D9F}" destId="{5F27E492-BBC3-4085-94D0-7525F0142B39}" srcOrd="0" destOrd="0" presId="urn:microsoft.com/office/officeart/2005/8/layout/hList6"/>
    <dgm:cxn modelId="{E6EADEBC-6111-464E-8CD6-29B7FC40AC3E}" srcId="{86A2B573-6982-4F03-9A2F-4F8B3CB90D9F}" destId="{E3F7DE9D-39AB-4DCA-A822-163EB2588D78}" srcOrd="1" destOrd="0" parTransId="{BB45EC46-A388-48A8-8BDF-BC6F3DDA3E97}" sibTransId="{80763E03-278E-4C20-9357-FF256BAF74DE}"/>
    <dgm:cxn modelId="{16C30296-E20C-4CA6-9BFE-CB6A6CF72B76}" type="presOf" srcId="{E3F7DE9D-39AB-4DCA-A822-163EB2588D78}" destId="{26448F34-73EA-4897-A6F6-AF1FF74D706E}" srcOrd="0" destOrd="0" presId="urn:microsoft.com/office/officeart/2005/8/layout/hList6"/>
    <dgm:cxn modelId="{4080A33D-9FA6-48CF-A6E0-8F31D4C7E68F}" srcId="{86A2B573-6982-4F03-9A2F-4F8B3CB90D9F}" destId="{35FEB23A-414F-458C-ABCA-77AA776241DF}" srcOrd="2" destOrd="0" parTransId="{474AD4F2-9D3E-4626-B4C1-F9DE287E32AB}" sibTransId="{A05A61CC-37A8-4739-B7A4-4E6E55A00405}"/>
    <dgm:cxn modelId="{52EDF883-0593-4AF3-ADEA-9764122FB68C}" type="presOf" srcId="{35FEB23A-414F-458C-ABCA-77AA776241DF}" destId="{6C501169-348C-45D0-AA79-9029BD343F70}" srcOrd="0" destOrd="0" presId="urn:microsoft.com/office/officeart/2005/8/layout/hList6"/>
    <dgm:cxn modelId="{A093C335-990E-4AC8-870B-6139D8268617}" type="presOf" srcId="{F87B4686-C59B-47A6-BC9F-9245B56CB8F6}" destId="{7C3F964D-E99C-44AC-9B07-552509AFD05F}" srcOrd="0" destOrd="0" presId="urn:microsoft.com/office/officeart/2005/8/layout/hList6"/>
    <dgm:cxn modelId="{8F6894DA-48D1-4E00-9E66-37A817C98098}" type="presParOf" srcId="{5F27E492-BBC3-4085-94D0-7525F0142B39}" destId="{7C3F964D-E99C-44AC-9B07-552509AFD05F}" srcOrd="0" destOrd="0" presId="urn:microsoft.com/office/officeart/2005/8/layout/hList6"/>
    <dgm:cxn modelId="{5CA24C5C-FB3C-4F06-ABD8-2FCB60AFB9B5}" type="presParOf" srcId="{5F27E492-BBC3-4085-94D0-7525F0142B39}" destId="{E329567D-AD77-4D07-AEB2-22B2B736DCF3}" srcOrd="1" destOrd="0" presId="urn:microsoft.com/office/officeart/2005/8/layout/hList6"/>
    <dgm:cxn modelId="{3412F72E-6274-454E-9EE5-3BD55C37D025}" type="presParOf" srcId="{5F27E492-BBC3-4085-94D0-7525F0142B39}" destId="{26448F34-73EA-4897-A6F6-AF1FF74D706E}" srcOrd="2" destOrd="0" presId="urn:microsoft.com/office/officeart/2005/8/layout/hList6"/>
    <dgm:cxn modelId="{B242F760-1903-47B0-8B90-7A7C9384FB8A}" type="presParOf" srcId="{5F27E492-BBC3-4085-94D0-7525F0142B39}" destId="{6C9070DA-1891-4C3D-8E6C-E2960EEA1BBF}" srcOrd="3" destOrd="0" presId="urn:microsoft.com/office/officeart/2005/8/layout/hList6"/>
    <dgm:cxn modelId="{40BB86DD-312B-4018-A90E-F0B65CA82E7D}" type="presParOf" srcId="{5F27E492-BBC3-4085-94D0-7525F0142B39}" destId="{6C501169-348C-45D0-AA79-9029BD343F7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16C536-AAEA-4CD4-AEE3-163489A4ACF7}" type="doc">
      <dgm:prSet loTypeId="urn:microsoft.com/office/officeart/2005/8/layout/hList6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1CF6696-CAA0-4859-97E1-7599AFF839C3}">
      <dgm:prSet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latin typeface="Constantia" pitchFamily="18" charset="0"/>
            </a:rPr>
            <a:t>Создание и развитие системы рыночных институтов</a:t>
          </a:r>
          <a:endParaRPr lang="ru-RU" sz="1400" b="1" dirty="0" smtClean="0">
            <a:solidFill>
              <a:schemeClr val="tx2"/>
            </a:solidFill>
            <a:latin typeface="Constantia" pitchFamily="18" charset="0"/>
          </a:endParaRPr>
        </a:p>
      </dgm:t>
    </dgm:pt>
    <dgm:pt modelId="{65ECA839-93B4-4F39-B6FD-DE3AEC4ED0F1}" type="parTrans" cxnId="{10BB3A6A-FC12-4202-8C29-6FC9BFA55FBF}">
      <dgm:prSet/>
      <dgm:spPr/>
      <dgm:t>
        <a:bodyPr/>
        <a:lstStyle/>
        <a:p>
          <a:endParaRPr lang="ru-RU"/>
        </a:p>
      </dgm:t>
    </dgm:pt>
    <dgm:pt modelId="{4197B1B7-BB1D-4EE0-9840-AD4C967BC4E9}" type="sibTrans" cxnId="{10BB3A6A-FC12-4202-8C29-6FC9BFA55FBF}">
      <dgm:prSet/>
      <dgm:spPr/>
      <dgm:t>
        <a:bodyPr/>
        <a:lstStyle/>
        <a:p>
          <a:endParaRPr lang="ru-RU"/>
        </a:p>
      </dgm:t>
    </dgm:pt>
    <dgm:pt modelId="{6FC5FD6D-1A25-4703-87A4-F55D1C779DF3}">
      <dgm:prSet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latin typeface="Constantia" pitchFamily="18" charset="0"/>
            </a:rPr>
            <a:t>Перераспределение и концентрация хозяйственных активов на «прорывных» направлениях развития </a:t>
          </a:r>
        </a:p>
      </dgm:t>
    </dgm:pt>
    <dgm:pt modelId="{F8C33996-1F5E-4DE1-8905-B67C7D15446A}" type="parTrans" cxnId="{FE62DD57-1BE6-49AF-9723-BA34ECCD41F8}">
      <dgm:prSet/>
      <dgm:spPr/>
      <dgm:t>
        <a:bodyPr/>
        <a:lstStyle/>
        <a:p>
          <a:endParaRPr lang="ru-RU"/>
        </a:p>
      </dgm:t>
    </dgm:pt>
    <dgm:pt modelId="{1507B844-0EFC-47E7-AFE1-E8A84122279C}" type="sibTrans" cxnId="{FE62DD57-1BE6-49AF-9723-BA34ECCD41F8}">
      <dgm:prSet/>
      <dgm:spPr/>
      <dgm:t>
        <a:bodyPr/>
        <a:lstStyle/>
        <a:p>
          <a:endParaRPr lang="ru-RU"/>
        </a:p>
      </dgm:t>
    </dgm:pt>
    <dgm:pt modelId="{ABDA8AAF-FBDD-407F-8FB4-AF7F20CF1753}">
      <dgm:prSet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latin typeface="Constantia" pitchFamily="18" charset="0"/>
            </a:rPr>
            <a:t>Формирование адекватной финансовой базы системы государственного регулирования инновационных процессов</a:t>
          </a:r>
          <a:endParaRPr lang="ru-RU" sz="1400" b="1" dirty="0"/>
        </a:p>
      </dgm:t>
    </dgm:pt>
    <dgm:pt modelId="{7C16B856-2B6B-4B88-B1F0-FC8F36FD572E}" type="parTrans" cxnId="{70746BD4-542A-4F83-8B0A-4C39BB4AE4C8}">
      <dgm:prSet/>
      <dgm:spPr/>
      <dgm:t>
        <a:bodyPr/>
        <a:lstStyle/>
        <a:p>
          <a:endParaRPr lang="ru-RU"/>
        </a:p>
      </dgm:t>
    </dgm:pt>
    <dgm:pt modelId="{C6FA8456-15A7-4D95-B610-712D59259EAC}" type="sibTrans" cxnId="{70746BD4-542A-4F83-8B0A-4C39BB4AE4C8}">
      <dgm:prSet/>
      <dgm:spPr/>
      <dgm:t>
        <a:bodyPr/>
        <a:lstStyle/>
        <a:p>
          <a:endParaRPr lang="ru-RU"/>
        </a:p>
      </dgm:t>
    </dgm:pt>
    <dgm:pt modelId="{B55DDA74-9C27-4C32-995C-CB380B520447}" type="pres">
      <dgm:prSet presAssocID="{5B16C536-AAEA-4CD4-AEE3-163489A4A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C6E69E-C883-414F-9F36-04F4BCCDF4B3}" type="pres">
      <dgm:prSet presAssocID="{31CF6696-CAA0-4859-97E1-7599AFF839C3}" presName="node" presStyleLbl="node1" presStyleIdx="0" presStyleCnt="3" custScaleX="7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AB663-B44A-4438-B2C2-2DBCF66578AE}" type="pres">
      <dgm:prSet presAssocID="{4197B1B7-BB1D-4EE0-9840-AD4C967BC4E9}" presName="sibTrans" presStyleCnt="0"/>
      <dgm:spPr/>
    </dgm:pt>
    <dgm:pt modelId="{8FEEDCE6-1F00-4BD7-B12E-3273D055C29D}" type="pres">
      <dgm:prSet presAssocID="{ABDA8AAF-FBDD-407F-8FB4-AF7F20CF17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8E7EC-683A-4674-A1F7-D9E6B911EEBB}" type="pres">
      <dgm:prSet presAssocID="{C6FA8456-15A7-4D95-B610-712D59259EAC}" presName="sibTrans" presStyleCnt="0"/>
      <dgm:spPr/>
    </dgm:pt>
    <dgm:pt modelId="{7B8289DB-E2FB-4DD1-8F24-A021DEE9D59C}" type="pres">
      <dgm:prSet presAssocID="{6FC5FD6D-1A25-4703-87A4-F55D1C779DF3}" presName="node" presStyleLbl="node1" presStyleIdx="2" presStyleCnt="3" custScaleX="10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2DD57-1BE6-49AF-9723-BA34ECCD41F8}" srcId="{5B16C536-AAEA-4CD4-AEE3-163489A4ACF7}" destId="{6FC5FD6D-1A25-4703-87A4-F55D1C779DF3}" srcOrd="2" destOrd="0" parTransId="{F8C33996-1F5E-4DE1-8905-B67C7D15446A}" sibTransId="{1507B844-0EFC-47E7-AFE1-E8A84122279C}"/>
    <dgm:cxn modelId="{10BB3A6A-FC12-4202-8C29-6FC9BFA55FBF}" srcId="{5B16C536-AAEA-4CD4-AEE3-163489A4ACF7}" destId="{31CF6696-CAA0-4859-97E1-7599AFF839C3}" srcOrd="0" destOrd="0" parTransId="{65ECA839-93B4-4F39-B6FD-DE3AEC4ED0F1}" sibTransId="{4197B1B7-BB1D-4EE0-9840-AD4C967BC4E9}"/>
    <dgm:cxn modelId="{45C225D8-0AA8-4EF7-9C7D-94F3218F8033}" type="presOf" srcId="{6FC5FD6D-1A25-4703-87A4-F55D1C779DF3}" destId="{7B8289DB-E2FB-4DD1-8F24-A021DEE9D59C}" srcOrd="0" destOrd="0" presId="urn:microsoft.com/office/officeart/2005/8/layout/hList6"/>
    <dgm:cxn modelId="{70746BD4-542A-4F83-8B0A-4C39BB4AE4C8}" srcId="{5B16C536-AAEA-4CD4-AEE3-163489A4ACF7}" destId="{ABDA8AAF-FBDD-407F-8FB4-AF7F20CF1753}" srcOrd="1" destOrd="0" parTransId="{7C16B856-2B6B-4B88-B1F0-FC8F36FD572E}" sibTransId="{C6FA8456-15A7-4D95-B610-712D59259EAC}"/>
    <dgm:cxn modelId="{1941FF1B-0EA2-4DD2-A3F2-5D34781B3CCA}" type="presOf" srcId="{31CF6696-CAA0-4859-97E1-7599AFF839C3}" destId="{A6C6E69E-C883-414F-9F36-04F4BCCDF4B3}" srcOrd="0" destOrd="0" presId="urn:microsoft.com/office/officeart/2005/8/layout/hList6"/>
    <dgm:cxn modelId="{A7548CF4-523A-4A30-BA51-6EA67ECBDF82}" type="presOf" srcId="{5B16C536-AAEA-4CD4-AEE3-163489A4ACF7}" destId="{B55DDA74-9C27-4C32-995C-CB380B520447}" srcOrd="0" destOrd="0" presId="urn:microsoft.com/office/officeart/2005/8/layout/hList6"/>
    <dgm:cxn modelId="{C87C9948-3DF2-48CC-9F8E-4C336879B596}" type="presOf" srcId="{ABDA8AAF-FBDD-407F-8FB4-AF7F20CF1753}" destId="{8FEEDCE6-1F00-4BD7-B12E-3273D055C29D}" srcOrd="0" destOrd="0" presId="urn:microsoft.com/office/officeart/2005/8/layout/hList6"/>
    <dgm:cxn modelId="{F50A94D7-6B1B-4DB8-9CCC-D533E643F888}" type="presParOf" srcId="{B55DDA74-9C27-4C32-995C-CB380B520447}" destId="{A6C6E69E-C883-414F-9F36-04F4BCCDF4B3}" srcOrd="0" destOrd="0" presId="urn:microsoft.com/office/officeart/2005/8/layout/hList6"/>
    <dgm:cxn modelId="{5CAD494E-9200-44CC-8110-AF5A0A3A2DDA}" type="presParOf" srcId="{B55DDA74-9C27-4C32-995C-CB380B520447}" destId="{22FAB663-B44A-4438-B2C2-2DBCF66578AE}" srcOrd="1" destOrd="0" presId="urn:microsoft.com/office/officeart/2005/8/layout/hList6"/>
    <dgm:cxn modelId="{3DF70B09-0902-43FB-B82D-182981064D15}" type="presParOf" srcId="{B55DDA74-9C27-4C32-995C-CB380B520447}" destId="{8FEEDCE6-1F00-4BD7-B12E-3273D055C29D}" srcOrd="2" destOrd="0" presId="urn:microsoft.com/office/officeart/2005/8/layout/hList6"/>
    <dgm:cxn modelId="{3BA5485B-2D72-495E-AE2E-ED57992310CD}" type="presParOf" srcId="{B55DDA74-9C27-4C32-995C-CB380B520447}" destId="{EAF8E7EC-683A-4674-A1F7-D9E6B911EEBB}" srcOrd="3" destOrd="0" presId="urn:microsoft.com/office/officeart/2005/8/layout/hList6"/>
    <dgm:cxn modelId="{65EAF090-5B92-495F-ACE9-0BF9880E7D39}" type="presParOf" srcId="{B55DDA74-9C27-4C32-995C-CB380B520447}" destId="{7B8289DB-E2FB-4DD1-8F24-A021DEE9D59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4EF22-6EF9-4F67-BB13-3452E14C9B0C}" type="doc">
      <dgm:prSet loTypeId="urn:microsoft.com/office/officeart/2005/8/layout/hierarchy1" loCatId="hierarchy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C06AA8C-9B8D-4D20-96FE-9AD81692B5BC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Утверждение закона </a:t>
          </a:r>
        </a:p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«О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технопарковых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структурах»</a:t>
          </a:r>
          <a:endParaRPr lang="ru-RU" sz="2800" dirty="0"/>
        </a:p>
      </dgm:t>
    </dgm:pt>
    <dgm:pt modelId="{7E054E67-BBB6-42B4-9106-498D816DFFC6}" type="parTrans" cxnId="{3B9409C5-8140-4C94-A065-159FE07F74D8}">
      <dgm:prSet/>
      <dgm:spPr/>
      <dgm:t>
        <a:bodyPr/>
        <a:lstStyle/>
        <a:p>
          <a:endParaRPr lang="ru-RU"/>
        </a:p>
      </dgm:t>
    </dgm:pt>
    <dgm:pt modelId="{0F878434-D128-4631-83B1-594B60ADA03D}" type="sibTrans" cxnId="{3B9409C5-8140-4C94-A065-159FE07F74D8}">
      <dgm:prSet/>
      <dgm:spPr/>
      <dgm:t>
        <a:bodyPr/>
        <a:lstStyle/>
        <a:p>
          <a:endParaRPr lang="ru-RU"/>
        </a:p>
      </dgm:t>
    </dgm:pt>
    <dgm:pt modelId="{F5ABEC91-BB33-4A8F-AEB5-5FCB163B1B96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Действенный инструментарий мониторинга развития инновационных процессов в экономике республики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AAF207-9B15-4C85-8B51-478A1BECBBFB}" type="parTrans" cxnId="{0786F01F-8AEA-4379-B9E6-29BAC45FFC99}">
      <dgm:prSet/>
      <dgm:spPr/>
      <dgm:t>
        <a:bodyPr/>
        <a:lstStyle/>
        <a:p>
          <a:endParaRPr lang="ru-RU"/>
        </a:p>
      </dgm:t>
    </dgm:pt>
    <dgm:pt modelId="{47B6F7E7-BF08-449E-9DB1-39FDB666FD36}" type="sibTrans" cxnId="{0786F01F-8AEA-4379-B9E6-29BAC45FFC99}">
      <dgm:prSet/>
      <dgm:spPr/>
      <dgm:t>
        <a:bodyPr/>
        <a:lstStyle/>
        <a:p>
          <a:endParaRPr lang="ru-RU"/>
        </a:p>
      </dgm:t>
    </dgm:pt>
    <dgm:pt modelId="{FEEC6C27-A819-4387-AB5D-35CFAD80C151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Повышение эффективности механизмов государственного стимулирования инновационной деятельности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4F86C-EAB7-4A4B-A7B2-EE11F690ABF6}" type="parTrans" cxnId="{1AA8C653-20FA-4899-B354-729530868C0D}">
      <dgm:prSet/>
      <dgm:spPr/>
      <dgm:t>
        <a:bodyPr/>
        <a:lstStyle/>
        <a:p>
          <a:endParaRPr lang="ru-RU"/>
        </a:p>
      </dgm:t>
    </dgm:pt>
    <dgm:pt modelId="{C92D94C7-B2E9-463D-BF7D-95375E625C1B}" type="sibTrans" cxnId="{1AA8C653-20FA-4899-B354-729530868C0D}">
      <dgm:prSet/>
      <dgm:spPr/>
      <dgm:t>
        <a:bodyPr/>
        <a:lstStyle/>
        <a:p>
          <a:endParaRPr lang="ru-RU"/>
        </a:p>
      </dgm:t>
    </dgm:pt>
    <dgm:pt modelId="{98154EAD-CA85-4172-96DC-3BA0D7F129E1}">
      <dgm:prSet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Правовое обеспечение основ функционирования технопарков в регионе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1E1EF4-A5E9-4321-B4AF-0124B26BA7ED}" type="parTrans" cxnId="{F5D0367B-8097-418E-A816-076DA0B86B9A}">
      <dgm:prSet/>
      <dgm:spPr/>
      <dgm:t>
        <a:bodyPr/>
        <a:lstStyle/>
        <a:p>
          <a:endParaRPr lang="ru-RU"/>
        </a:p>
      </dgm:t>
    </dgm:pt>
    <dgm:pt modelId="{EF980E1A-B08D-40DB-B970-9FB184FD0E93}" type="sibTrans" cxnId="{F5D0367B-8097-418E-A816-076DA0B86B9A}">
      <dgm:prSet/>
      <dgm:spPr/>
      <dgm:t>
        <a:bodyPr/>
        <a:lstStyle/>
        <a:p>
          <a:endParaRPr lang="ru-RU"/>
        </a:p>
      </dgm:t>
    </dgm:pt>
    <dgm:pt modelId="{3248F292-B420-479F-96C4-FEAA506C9E52}" type="pres">
      <dgm:prSet presAssocID="{2F54EF22-6EF9-4F67-BB13-3452E14C9B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AE460E-1FF5-428E-8FF1-37A518127235}" type="pres">
      <dgm:prSet presAssocID="{4C06AA8C-9B8D-4D20-96FE-9AD81692B5BC}" presName="hierRoot1" presStyleCnt="0"/>
      <dgm:spPr/>
    </dgm:pt>
    <dgm:pt modelId="{4C5D90CE-C3E5-4B0A-A4F4-7CC63C2B601F}" type="pres">
      <dgm:prSet presAssocID="{4C06AA8C-9B8D-4D20-96FE-9AD81692B5BC}" presName="composite" presStyleCnt="0"/>
      <dgm:spPr/>
    </dgm:pt>
    <dgm:pt modelId="{1EE81C76-62A1-44E7-9961-CE92F3837C35}" type="pres">
      <dgm:prSet presAssocID="{4C06AA8C-9B8D-4D20-96FE-9AD81692B5BC}" presName="background" presStyleLbl="node0" presStyleIdx="0" presStyleCnt="1"/>
      <dgm:spPr>
        <a:solidFill>
          <a:schemeClr val="bg2">
            <a:lumMod val="75000"/>
            <a:alpha val="80000"/>
          </a:schemeClr>
        </a:solidFill>
      </dgm:spPr>
    </dgm:pt>
    <dgm:pt modelId="{C966B26C-E5E4-4F6F-AA5B-063E4762CF88}" type="pres">
      <dgm:prSet presAssocID="{4C06AA8C-9B8D-4D20-96FE-9AD81692B5BC}" presName="text" presStyleLbl="fgAcc0" presStyleIdx="0" presStyleCnt="1" custScaleX="296196" custScaleY="14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B2BB1-EF3C-4444-B3C4-27887789708A}" type="pres">
      <dgm:prSet presAssocID="{4C06AA8C-9B8D-4D20-96FE-9AD81692B5BC}" presName="hierChild2" presStyleCnt="0"/>
      <dgm:spPr/>
    </dgm:pt>
    <dgm:pt modelId="{DAB77ECA-7A8E-4DE9-8494-C914CF7AA8E1}" type="pres">
      <dgm:prSet presAssocID="{581E1EF4-A5E9-4321-B4AF-0124B26BA7E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66FE76A-6518-40C8-A97E-D427494A01D0}" type="pres">
      <dgm:prSet presAssocID="{98154EAD-CA85-4172-96DC-3BA0D7F129E1}" presName="hierRoot2" presStyleCnt="0"/>
      <dgm:spPr/>
    </dgm:pt>
    <dgm:pt modelId="{6925E8FB-A243-4A6D-ADBD-12717245D510}" type="pres">
      <dgm:prSet presAssocID="{98154EAD-CA85-4172-96DC-3BA0D7F129E1}" presName="composite2" presStyleCnt="0"/>
      <dgm:spPr/>
    </dgm:pt>
    <dgm:pt modelId="{6BBA6401-0FA7-4F8C-953F-4C27FAADD77A}" type="pres">
      <dgm:prSet presAssocID="{98154EAD-CA85-4172-96DC-3BA0D7F129E1}" presName="background2" presStyleLbl="node2" presStyleIdx="0" presStyleCnt="3"/>
      <dgm:spPr>
        <a:solidFill>
          <a:schemeClr val="bg2">
            <a:lumMod val="75000"/>
            <a:alpha val="70000"/>
          </a:schemeClr>
        </a:solidFill>
      </dgm:spPr>
    </dgm:pt>
    <dgm:pt modelId="{0AFD9AD9-FF81-4538-B5D0-AC0E7E11CE69}" type="pres">
      <dgm:prSet presAssocID="{98154EAD-CA85-4172-96DC-3BA0D7F129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37C82-7516-469D-9535-54079B7EC65A}" type="pres">
      <dgm:prSet presAssocID="{98154EAD-CA85-4172-96DC-3BA0D7F129E1}" presName="hierChild3" presStyleCnt="0"/>
      <dgm:spPr/>
    </dgm:pt>
    <dgm:pt modelId="{5C9E0D6B-BA5D-4FAD-BC56-FCB53BBD2C82}" type="pres">
      <dgm:prSet presAssocID="{11AAF207-9B15-4C85-8B51-478A1BECBBF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0A4DB0AF-E02A-4258-9791-C0CD1C06DE8D}" type="pres">
      <dgm:prSet presAssocID="{F5ABEC91-BB33-4A8F-AEB5-5FCB163B1B96}" presName="hierRoot2" presStyleCnt="0"/>
      <dgm:spPr/>
    </dgm:pt>
    <dgm:pt modelId="{9ED11106-86B9-47D7-B7C1-8FF7A597A11E}" type="pres">
      <dgm:prSet presAssocID="{F5ABEC91-BB33-4A8F-AEB5-5FCB163B1B96}" presName="composite2" presStyleCnt="0"/>
      <dgm:spPr/>
    </dgm:pt>
    <dgm:pt modelId="{19A44302-5B98-4683-949C-F9D78DD17248}" type="pres">
      <dgm:prSet presAssocID="{F5ABEC91-BB33-4A8F-AEB5-5FCB163B1B96}" presName="background2" presStyleLbl="node2" presStyleIdx="1" presStyleCnt="3"/>
      <dgm:spPr>
        <a:solidFill>
          <a:schemeClr val="bg2">
            <a:lumMod val="75000"/>
            <a:alpha val="70000"/>
          </a:schemeClr>
        </a:solidFill>
      </dgm:spPr>
    </dgm:pt>
    <dgm:pt modelId="{5DBE79F3-DC15-4014-988A-7CC28F930587}" type="pres">
      <dgm:prSet presAssocID="{F5ABEC91-BB33-4A8F-AEB5-5FCB163B1B9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C565B2-D4CC-4506-A111-DF065811C767}" type="pres">
      <dgm:prSet presAssocID="{F5ABEC91-BB33-4A8F-AEB5-5FCB163B1B96}" presName="hierChild3" presStyleCnt="0"/>
      <dgm:spPr/>
    </dgm:pt>
    <dgm:pt modelId="{585DFF6D-271B-4F99-A03C-FE9461F7276F}" type="pres">
      <dgm:prSet presAssocID="{E844F86C-EAB7-4A4B-A7B2-EE11F690ABF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2A80C8D-CC94-4906-98F2-CCC404946C3D}" type="pres">
      <dgm:prSet presAssocID="{FEEC6C27-A819-4387-AB5D-35CFAD80C151}" presName="hierRoot2" presStyleCnt="0"/>
      <dgm:spPr/>
    </dgm:pt>
    <dgm:pt modelId="{0415AA2B-32E9-4E04-9491-843DB6186F7B}" type="pres">
      <dgm:prSet presAssocID="{FEEC6C27-A819-4387-AB5D-35CFAD80C151}" presName="composite2" presStyleCnt="0"/>
      <dgm:spPr/>
    </dgm:pt>
    <dgm:pt modelId="{FD0131DC-65F0-4F2B-946F-E45FE62DEA12}" type="pres">
      <dgm:prSet presAssocID="{FEEC6C27-A819-4387-AB5D-35CFAD80C151}" presName="background2" presStyleLbl="node2" presStyleIdx="2" presStyleCnt="3"/>
      <dgm:spPr>
        <a:solidFill>
          <a:schemeClr val="bg2">
            <a:lumMod val="75000"/>
            <a:alpha val="70000"/>
          </a:schemeClr>
        </a:solidFill>
      </dgm:spPr>
    </dgm:pt>
    <dgm:pt modelId="{F51FEC9D-A243-4F46-A9DF-D08DD6F9AC8B}" type="pres">
      <dgm:prSet presAssocID="{FEEC6C27-A819-4387-AB5D-35CFAD80C15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08216-0875-4261-B6BB-4E8ECAC4C708}" type="pres">
      <dgm:prSet presAssocID="{FEEC6C27-A819-4387-AB5D-35CFAD80C151}" presName="hierChild3" presStyleCnt="0"/>
      <dgm:spPr/>
    </dgm:pt>
  </dgm:ptLst>
  <dgm:cxnLst>
    <dgm:cxn modelId="{D51B0D76-C558-4839-82D0-4B34EF4597A9}" type="presOf" srcId="{E844F86C-EAB7-4A4B-A7B2-EE11F690ABF6}" destId="{585DFF6D-271B-4F99-A03C-FE9461F7276F}" srcOrd="0" destOrd="0" presId="urn:microsoft.com/office/officeart/2005/8/layout/hierarchy1"/>
    <dgm:cxn modelId="{424D5BE7-47B0-4738-B1AC-9771F021C51F}" type="presOf" srcId="{11AAF207-9B15-4C85-8B51-478A1BECBBFB}" destId="{5C9E0D6B-BA5D-4FAD-BC56-FCB53BBD2C82}" srcOrd="0" destOrd="0" presId="urn:microsoft.com/office/officeart/2005/8/layout/hierarchy1"/>
    <dgm:cxn modelId="{F5D0367B-8097-418E-A816-076DA0B86B9A}" srcId="{4C06AA8C-9B8D-4D20-96FE-9AD81692B5BC}" destId="{98154EAD-CA85-4172-96DC-3BA0D7F129E1}" srcOrd="0" destOrd="0" parTransId="{581E1EF4-A5E9-4321-B4AF-0124B26BA7ED}" sibTransId="{EF980E1A-B08D-40DB-B970-9FB184FD0E93}"/>
    <dgm:cxn modelId="{3783456A-CB57-4908-A3C5-26DE9D29119B}" type="presOf" srcId="{581E1EF4-A5E9-4321-B4AF-0124B26BA7ED}" destId="{DAB77ECA-7A8E-4DE9-8494-C914CF7AA8E1}" srcOrd="0" destOrd="0" presId="urn:microsoft.com/office/officeart/2005/8/layout/hierarchy1"/>
    <dgm:cxn modelId="{64742478-49C5-40E4-81E8-336B7429861F}" type="presOf" srcId="{F5ABEC91-BB33-4A8F-AEB5-5FCB163B1B96}" destId="{5DBE79F3-DC15-4014-988A-7CC28F930587}" srcOrd="0" destOrd="0" presId="urn:microsoft.com/office/officeart/2005/8/layout/hierarchy1"/>
    <dgm:cxn modelId="{CD9F9822-365A-45AC-A475-0A129E6D2D3E}" type="presOf" srcId="{2F54EF22-6EF9-4F67-BB13-3452E14C9B0C}" destId="{3248F292-B420-479F-96C4-FEAA506C9E52}" srcOrd="0" destOrd="0" presId="urn:microsoft.com/office/officeart/2005/8/layout/hierarchy1"/>
    <dgm:cxn modelId="{C7C7274E-3622-4BA8-B0F4-A49AFE322E81}" type="presOf" srcId="{4C06AA8C-9B8D-4D20-96FE-9AD81692B5BC}" destId="{C966B26C-E5E4-4F6F-AA5B-063E4762CF88}" srcOrd="0" destOrd="0" presId="urn:microsoft.com/office/officeart/2005/8/layout/hierarchy1"/>
    <dgm:cxn modelId="{1AA8C653-20FA-4899-B354-729530868C0D}" srcId="{4C06AA8C-9B8D-4D20-96FE-9AD81692B5BC}" destId="{FEEC6C27-A819-4387-AB5D-35CFAD80C151}" srcOrd="2" destOrd="0" parTransId="{E844F86C-EAB7-4A4B-A7B2-EE11F690ABF6}" sibTransId="{C92D94C7-B2E9-463D-BF7D-95375E625C1B}"/>
    <dgm:cxn modelId="{BB239D17-B9BD-4B8D-A3E1-AD3B558EBB89}" type="presOf" srcId="{98154EAD-CA85-4172-96DC-3BA0D7F129E1}" destId="{0AFD9AD9-FF81-4538-B5D0-AC0E7E11CE69}" srcOrd="0" destOrd="0" presId="urn:microsoft.com/office/officeart/2005/8/layout/hierarchy1"/>
    <dgm:cxn modelId="{0786F01F-8AEA-4379-B9E6-29BAC45FFC99}" srcId="{4C06AA8C-9B8D-4D20-96FE-9AD81692B5BC}" destId="{F5ABEC91-BB33-4A8F-AEB5-5FCB163B1B96}" srcOrd="1" destOrd="0" parTransId="{11AAF207-9B15-4C85-8B51-478A1BECBBFB}" sibTransId="{47B6F7E7-BF08-449E-9DB1-39FDB666FD36}"/>
    <dgm:cxn modelId="{AD7E4516-B2AB-4EAD-A686-E6A226BAD9B3}" type="presOf" srcId="{FEEC6C27-A819-4387-AB5D-35CFAD80C151}" destId="{F51FEC9D-A243-4F46-A9DF-D08DD6F9AC8B}" srcOrd="0" destOrd="0" presId="urn:microsoft.com/office/officeart/2005/8/layout/hierarchy1"/>
    <dgm:cxn modelId="{3B9409C5-8140-4C94-A065-159FE07F74D8}" srcId="{2F54EF22-6EF9-4F67-BB13-3452E14C9B0C}" destId="{4C06AA8C-9B8D-4D20-96FE-9AD81692B5BC}" srcOrd="0" destOrd="0" parTransId="{7E054E67-BBB6-42B4-9106-498D816DFFC6}" sibTransId="{0F878434-D128-4631-83B1-594B60ADA03D}"/>
    <dgm:cxn modelId="{2848C9CE-319E-4110-94C0-A7ACD9ABB65A}" type="presParOf" srcId="{3248F292-B420-479F-96C4-FEAA506C9E52}" destId="{21AE460E-1FF5-428E-8FF1-37A518127235}" srcOrd="0" destOrd="0" presId="urn:microsoft.com/office/officeart/2005/8/layout/hierarchy1"/>
    <dgm:cxn modelId="{B564597A-B83A-4853-A56A-79BA21BA8A9F}" type="presParOf" srcId="{21AE460E-1FF5-428E-8FF1-37A518127235}" destId="{4C5D90CE-C3E5-4B0A-A4F4-7CC63C2B601F}" srcOrd="0" destOrd="0" presId="urn:microsoft.com/office/officeart/2005/8/layout/hierarchy1"/>
    <dgm:cxn modelId="{043B0041-340A-4719-B924-9019605829CB}" type="presParOf" srcId="{4C5D90CE-C3E5-4B0A-A4F4-7CC63C2B601F}" destId="{1EE81C76-62A1-44E7-9961-CE92F3837C35}" srcOrd="0" destOrd="0" presId="urn:microsoft.com/office/officeart/2005/8/layout/hierarchy1"/>
    <dgm:cxn modelId="{AB31D24B-4352-48A7-87A0-06CB61D955D3}" type="presParOf" srcId="{4C5D90CE-C3E5-4B0A-A4F4-7CC63C2B601F}" destId="{C966B26C-E5E4-4F6F-AA5B-063E4762CF88}" srcOrd="1" destOrd="0" presId="urn:microsoft.com/office/officeart/2005/8/layout/hierarchy1"/>
    <dgm:cxn modelId="{33A39B8E-570B-409D-B81B-014A279FFB3A}" type="presParOf" srcId="{21AE460E-1FF5-428E-8FF1-37A518127235}" destId="{91CB2BB1-EF3C-4444-B3C4-27887789708A}" srcOrd="1" destOrd="0" presId="urn:microsoft.com/office/officeart/2005/8/layout/hierarchy1"/>
    <dgm:cxn modelId="{5B4A587C-D8BF-45F3-807B-6C660A2631FF}" type="presParOf" srcId="{91CB2BB1-EF3C-4444-B3C4-27887789708A}" destId="{DAB77ECA-7A8E-4DE9-8494-C914CF7AA8E1}" srcOrd="0" destOrd="0" presId="urn:microsoft.com/office/officeart/2005/8/layout/hierarchy1"/>
    <dgm:cxn modelId="{EE8D7035-6174-4746-BF5D-6F917FCA5F35}" type="presParOf" srcId="{91CB2BB1-EF3C-4444-B3C4-27887789708A}" destId="{166FE76A-6518-40C8-A97E-D427494A01D0}" srcOrd="1" destOrd="0" presId="urn:microsoft.com/office/officeart/2005/8/layout/hierarchy1"/>
    <dgm:cxn modelId="{0EF6202C-51D1-47CC-979F-1514A4F8C30B}" type="presParOf" srcId="{166FE76A-6518-40C8-A97E-D427494A01D0}" destId="{6925E8FB-A243-4A6D-ADBD-12717245D510}" srcOrd="0" destOrd="0" presId="urn:microsoft.com/office/officeart/2005/8/layout/hierarchy1"/>
    <dgm:cxn modelId="{EB2F6C25-F2A0-426A-944D-4E99A79EF5F0}" type="presParOf" srcId="{6925E8FB-A243-4A6D-ADBD-12717245D510}" destId="{6BBA6401-0FA7-4F8C-953F-4C27FAADD77A}" srcOrd="0" destOrd="0" presId="urn:microsoft.com/office/officeart/2005/8/layout/hierarchy1"/>
    <dgm:cxn modelId="{7906FE1B-0B5A-4A74-9692-8B7FD52004AC}" type="presParOf" srcId="{6925E8FB-A243-4A6D-ADBD-12717245D510}" destId="{0AFD9AD9-FF81-4538-B5D0-AC0E7E11CE69}" srcOrd="1" destOrd="0" presId="urn:microsoft.com/office/officeart/2005/8/layout/hierarchy1"/>
    <dgm:cxn modelId="{826B226E-7C73-495F-B289-9744EC02F4AC}" type="presParOf" srcId="{166FE76A-6518-40C8-A97E-D427494A01D0}" destId="{41A37C82-7516-469D-9535-54079B7EC65A}" srcOrd="1" destOrd="0" presId="urn:microsoft.com/office/officeart/2005/8/layout/hierarchy1"/>
    <dgm:cxn modelId="{19A4C29B-C46E-4E33-BD83-E998AA2F4564}" type="presParOf" srcId="{91CB2BB1-EF3C-4444-B3C4-27887789708A}" destId="{5C9E0D6B-BA5D-4FAD-BC56-FCB53BBD2C82}" srcOrd="2" destOrd="0" presId="urn:microsoft.com/office/officeart/2005/8/layout/hierarchy1"/>
    <dgm:cxn modelId="{31A3C558-A5E1-4952-9116-357F873967EA}" type="presParOf" srcId="{91CB2BB1-EF3C-4444-B3C4-27887789708A}" destId="{0A4DB0AF-E02A-4258-9791-C0CD1C06DE8D}" srcOrd="3" destOrd="0" presId="urn:microsoft.com/office/officeart/2005/8/layout/hierarchy1"/>
    <dgm:cxn modelId="{30C1FA0B-82AA-47EB-9EE1-2745A045FB9D}" type="presParOf" srcId="{0A4DB0AF-E02A-4258-9791-C0CD1C06DE8D}" destId="{9ED11106-86B9-47D7-B7C1-8FF7A597A11E}" srcOrd="0" destOrd="0" presId="urn:microsoft.com/office/officeart/2005/8/layout/hierarchy1"/>
    <dgm:cxn modelId="{837F2947-3507-4DAF-ADED-1AC2FF01507A}" type="presParOf" srcId="{9ED11106-86B9-47D7-B7C1-8FF7A597A11E}" destId="{19A44302-5B98-4683-949C-F9D78DD17248}" srcOrd="0" destOrd="0" presId="urn:microsoft.com/office/officeart/2005/8/layout/hierarchy1"/>
    <dgm:cxn modelId="{789B1C2F-2E7F-4577-9EDA-28B6C6E257C3}" type="presParOf" srcId="{9ED11106-86B9-47D7-B7C1-8FF7A597A11E}" destId="{5DBE79F3-DC15-4014-988A-7CC28F930587}" srcOrd="1" destOrd="0" presId="urn:microsoft.com/office/officeart/2005/8/layout/hierarchy1"/>
    <dgm:cxn modelId="{9B13BD5F-8F1A-4A0E-BCF0-D1A3EDF35020}" type="presParOf" srcId="{0A4DB0AF-E02A-4258-9791-C0CD1C06DE8D}" destId="{F3C565B2-D4CC-4506-A111-DF065811C767}" srcOrd="1" destOrd="0" presId="urn:microsoft.com/office/officeart/2005/8/layout/hierarchy1"/>
    <dgm:cxn modelId="{D02D4A49-B70C-412D-825B-32D46BD1C229}" type="presParOf" srcId="{91CB2BB1-EF3C-4444-B3C4-27887789708A}" destId="{585DFF6D-271B-4F99-A03C-FE9461F7276F}" srcOrd="4" destOrd="0" presId="urn:microsoft.com/office/officeart/2005/8/layout/hierarchy1"/>
    <dgm:cxn modelId="{C6EFEADC-8053-447C-A3F7-3C969D6B7BE6}" type="presParOf" srcId="{91CB2BB1-EF3C-4444-B3C4-27887789708A}" destId="{F2A80C8D-CC94-4906-98F2-CCC404946C3D}" srcOrd="5" destOrd="0" presId="urn:microsoft.com/office/officeart/2005/8/layout/hierarchy1"/>
    <dgm:cxn modelId="{EC55FA4D-D8C6-49F1-AC4B-1ABA7EC74BCC}" type="presParOf" srcId="{F2A80C8D-CC94-4906-98F2-CCC404946C3D}" destId="{0415AA2B-32E9-4E04-9491-843DB6186F7B}" srcOrd="0" destOrd="0" presId="urn:microsoft.com/office/officeart/2005/8/layout/hierarchy1"/>
    <dgm:cxn modelId="{4D3FDF3C-6788-4328-91B8-0E9A9A21BC74}" type="presParOf" srcId="{0415AA2B-32E9-4E04-9491-843DB6186F7B}" destId="{FD0131DC-65F0-4F2B-946F-E45FE62DEA12}" srcOrd="0" destOrd="0" presId="urn:microsoft.com/office/officeart/2005/8/layout/hierarchy1"/>
    <dgm:cxn modelId="{25E656F1-1F42-41AF-8214-AF061DC4895E}" type="presParOf" srcId="{0415AA2B-32E9-4E04-9491-843DB6186F7B}" destId="{F51FEC9D-A243-4F46-A9DF-D08DD6F9AC8B}" srcOrd="1" destOrd="0" presId="urn:microsoft.com/office/officeart/2005/8/layout/hierarchy1"/>
    <dgm:cxn modelId="{DA95C522-6B71-4EBF-9B5A-0D8A36D1964E}" type="presParOf" srcId="{F2A80C8D-CC94-4906-98F2-CCC404946C3D}" destId="{48908216-0875-4261-B6BB-4E8ECAC4C7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41F533-528C-45DA-873C-7FE1586B4E5E}" type="doc">
      <dgm:prSet loTypeId="urn:microsoft.com/office/officeart/2005/8/layout/radial3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AAF552D-63FD-4568-B2D4-9DBC90CE24E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Государственный учет и хранение результатов НИОКР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6411EFE-B18D-44E5-AC7F-75369763E4DE}" type="parTrans" cxnId="{E6736746-AA64-4B95-9F30-A80389D59CE2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8687D17-D132-4820-9EAE-DCA925D5DD80}" type="sibTrans" cxnId="{E6736746-AA64-4B95-9F30-A80389D59CE2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073B129-C3F5-4BAF-9F58-6A95BC0E3EF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Министерство экономики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26C55030-DDC3-44C9-8AE4-23BA5B4AA99D}" type="parTrans" cxnId="{EFF0D0C7-A834-461B-8DB8-10E4E94BE44D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B79F0BC-39FB-40E6-BA43-7D9CA2A97170}" type="sibTrans" cxnId="{EFF0D0C7-A834-461B-8DB8-10E4E94BE44D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EB69B7DF-8849-4051-84ED-9458D3E4E13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Государственные заказчики исследований и разработок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16D0B62-1CE5-4E17-BFA1-53ED50750A20}" type="parTrans" cxnId="{008E79BC-4747-4769-A9BD-CB8EB20A871A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097D4A3-C280-42CD-81C0-7F60849709ED}" type="sibTrans" cxnId="{008E79BC-4747-4769-A9BD-CB8EB20A871A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5C0F796-92EA-41E8-B522-8599C2533B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Положение о государственном учете и хранении</a:t>
          </a:r>
        </a:p>
        <a:p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НИОКР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43887C5-C0C2-48E9-990F-F2A24D92F51C}" type="parTrans" cxnId="{2B164E5C-5A8B-45B2-A6A0-85DB6F9DF7F1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ED6CE43-05FB-4D0C-96BF-0CF8CBBE0758}" type="sibTrans" cxnId="{2B164E5C-5A8B-45B2-A6A0-85DB6F9DF7F1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91A61BA-ACDF-4C6B-A7BE-A934459ED5C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  <a:sym typeface="Symbol"/>
            </a:rPr>
            <a:t> 5 млн. руб. ежегодно на содержание техники и персонала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1CD59AC-6606-4588-9C3B-BD611624FDE3}" type="parTrans" cxnId="{21E69F7E-4AE2-4729-B49E-4A57773E8AD5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76AFE63-ED8B-4EC8-AF0A-3CA2EF8BFD28}" type="sibTrans" cxnId="{21E69F7E-4AE2-4729-B49E-4A57773E8AD5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928A0A2-D2E0-4947-8E93-34F88080D78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ГУП «Татарстанский ЦНТИ»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CC5085D-6C99-4800-B28B-C43604283727}" type="parTrans" cxnId="{50D60C19-AD92-491D-BB2A-FB1477312F87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30A15BBF-A87B-43BB-A703-65CAB6B526D5}" type="sibTrans" cxnId="{50D60C19-AD92-491D-BB2A-FB1477312F87}">
      <dgm:prSet/>
      <dgm:spPr/>
      <dgm:t>
        <a:bodyPr/>
        <a:lstStyle/>
        <a:p>
          <a:endParaRPr lang="ru-RU" sz="1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4F84E2C-7BC6-456B-987A-35216578CD38}" type="pres">
      <dgm:prSet presAssocID="{2941F533-528C-45DA-873C-7FE1586B4E5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43FA3-576F-45F3-A423-DC4B1C6544E6}" type="pres">
      <dgm:prSet presAssocID="{2941F533-528C-45DA-873C-7FE1586B4E5E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A1CCC802-FF4F-4678-88D9-38135038668E}" type="pres">
      <dgm:prSet presAssocID="{8AAF552D-63FD-4568-B2D4-9DBC90CE24E4}" presName="centerShape" presStyleLbl="vennNode1" presStyleIdx="0" presStyleCnt="6" custScaleX="113771"/>
      <dgm:spPr/>
      <dgm:t>
        <a:bodyPr/>
        <a:lstStyle/>
        <a:p>
          <a:endParaRPr lang="ru-RU"/>
        </a:p>
      </dgm:t>
    </dgm:pt>
    <dgm:pt modelId="{ED28CB5F-DDB5-4224-AB79-3FA79B7CA4E4}" type="pres">
      <dgm:prSet presAssocID="{A073B129-C3F5-4BAF-9F58-6A95BC0E3EFA}" presName="node" presStyleLbl="vennNode1" presStyleIdx="1" presStyleCnt="6" custScaleX="187939" custScaleY="137006" custRadScaleRad="100987" custRadScaleInc="-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A0D02-6D9B-4BBE-AC6A-33F3C4F3748B}" type="pres">
      <dgm:prSet presAssocID="{EB69B7DF-8849-4051-84ED-9458D3E4E132}" presName="node" presStyleLbl="vennNode1" presStyleIdx="2" presStyleCnt="6" custScaleX="191933" custScaleY="129136" custRadScaleRad="131419" custRadScaleInc="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B6547-502B-4E4D-878B-5AAA1B01C9C6}" type="pres">
      <dgm:prSet presAssocID="{05C0F796-92EA-41E8-B522-8599C2533BDB}" presName="node" presStyleLbl="vennNode1" presStyleIdx="3" presStyleCnt="6" custScaleX="199101" custScaleY="130897" custRadScaleRad="131888" custRadScaleInc="-2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BBA9-6768-4564-ACF4-CC4B2D4F73DB}" type="pres">
      <dgm:prSet presAssocID="{491A61BA-ACDF-4C6B-A7BE-A934459ED5CC}" presName="node" presStyleLbl="vennNode1" presStyleIdx="4" presStyleCnt="6" custScaleX="203535" custScaleY="134720" custRadScaleRad="131887" custRadScaleInc="22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F7E16-563E-4C64-958F-F9DE0DE1CB52}" type="pres">
      <dgm:prSet presAssocID="{1928A0A2-D2E0-4947-8E93-34F88080D78F}" presName="node" presStyleLbl="vennNode1" presStyleIdx="5" presStyleCnt="6" custScaleX="193773" custScaleY="121892" custRadScaleRad="132041" custRadScaleInc="-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60C19-AD92-491D-BB2A-FB1477312F87}" srcId="{8AAF552D-63FD-4568-B2D4-9DBC90CE24E4}" destId="{1928A0A2-D2E0-4947-8E93-34F88080D78F}" srcOrd="4" destOrd="0" parTransId="{FCC5085D-6C99-4800-B28B-C43604283727}" sibTransId="{30A15BBF-A87B-43BB-A703-65CAB6B526D5}"/>
    <dgm:cxn modelId="{3F678196-C105-41C3-8350-CD383D93D07E}" type="presOf" srcId="{EB69B7DF-8849-4051-84ED-9458D3E4E132}" destId="{91CA0D02-6D9B-4BBE-AC6A-33F3C4F3748B}" srcOrd="0" destOrd="0" presId="urn:microsoft.com/office/officeart/2005/8/layout/radial3"/>
    <dgm:cxn modelId="{B5B3670E-52DF-485E-83B7-BF011945B7A4}" type="presOf" srcId="{8AAF552D-63FD-4568-B2D4-9DBC90CE24E4}" destId="{A1CCC802-FF4F-4678-88D9-38135038668E}" srcOrd="0" destOrd="0" presId="urn:microsoft.com/office/officeart/2005/8/layout/radial3"/>
    <dgm:cxn modelId="{2B164E5C-5A8B-45B2-A6A0-85DB6F9DF7F1}" srcId="{8AAF552D-63FD-4568-B2D4-9DBC90CE24E4}" destId="{05C0F796-92EA-41E8-B522-8599C2533BDB}" srcOrd="2" destOrd="0" parTransId="{743887C5-C0C2-48E9-990F-F2A24D92F51C}" sibTransId="{BED6CE43-05FB-4D0C-96BF-0CF8CBBE0758}"/>
    <dgm:cxn modelId="{465023FF-074C-43C4-999B-0EB937DC5D9E}" type="presOf" srcId="{2941F533-528C-45DA-873C-7FE1586B4E5E}" destId="{14F84E2C-7BC6-456B-987A-35216578CD38}" srcOrd="0" destOrd="0" presId="urn:microsoft.com/office/officeart/2005/8/layout/radial3"/>
    <dgm:cxn modelId="{267C8009-2D62-4D44-879F-FF0EF7A5C619}" type="presOf" srcId="{491A61BA-ACDF-4C6B-A7BE-A934459ED5CC}" destId="{54A3BBA9-6768-4564-ACF4-CC4B2D4F73DB}" srcOrd="0" destOrd="0" presId="urn:microsoft.com/office/officeart/2005/8/layout/radial3"/>
    <dgm:cxn modelId="{E6736746-AA64-4B95-9F30-A80389D59CE2}" srcId="{2941F533-528C-45DA-873C-7FE1586B4E5E}" destId="{8AAF552D-63FD-4568-B2D4-9DBC90CE24E4}" srcOrd="0" destOrd="0" parTransId="{16411EFE-B18D-44E5-AC7F-75369763E4DE}" sibTransId="{C8687D17-D132-4820-9EAE-DCA925D5DD80}"/>
    <dgm:cxn modelId="{21E69F7E-4AE2-4729-B49E-4A57773E8AD5}" srcId="{8AAF552D-63FD-4568-B2D4-9DBC90CE24E4}" destId="{491A61BA-ACDF-4C6B-A7BE-A934459ED5CC}" srcOrd="3" destOrd="0" parTransId="{01CD59AC-6606-4588-9C3B-BD611624FDE3}" sibTransId="{B76AFE63-ED8B-4EC8-AF0A-3CA2EF8BFD28}"/>
    <dgm:cxn modelId="{EFF0D0C7-A834-461B-8DB8-10E4E94BE44D}" srcId="{8AAF552D-63FD-4568-B2D4-9DBC90CE24E4}" destId="{A073B129-C3F5-4BAF-9F58-6A95BC0E3EFA}" srcOrd="0" destOrd="0" parTransId="{26C55030-DDC3-44C9-8AE4-23BA5B4AA99D}" sibTransId="{AB79F0BC-39FB-40E6-BA43-7D9CA2A97170}"/>
    <dgm:cxn modelId="{87DC5E24-B3DF-4161-AC46-973D93712E28}" type="presOf" srcId="{05C0F796-92EA-41E8-B522-8599C2533BDB}" destId="{E3FB6547-502B-4E4D-878B-5AAA1B01C9C6}" srcOrd="0" destOrd="0" presId="urn:microsoft.com/office/officeart/2005/8/layout/radial3"/>
    <dgm:cxn modelId="{6FB66057-B2E5-4923-9E41-7ADC1FBE0670}" type="presOf" srcId="{A073B129-C3F5-4BAF-9F58-6A95BC0E3EFA}" destId="{ED28CB5F-DDB5-4224-AB79-3FA79B7CA4E4}" srcOrd="0" destOrd="0" presId="urn:microsoft.com/office/officeart/2005/8/layout/radial3"/>
    <dgm:cxn modelId="{8C9D0DFE-EFCD-4194-9C60-A5CB439D9584}" type="presOf" srcId="{1928A0A2-D2E0-4947-8E93-34F88080D78F}" destId="{2BBF7E16-563E-4C64-958F-F9DE0DE1CB52}" srcOrd="0" destOrd="0" presId="urn:microsoft.com/office/officeart/2005/8/layout/radial3"/>
    <dgm:cxn modelId="{008E79BC-4747-4769-A9BD-CB8EB20A871A}" srcId="{8AAF552D-63FD-4568-B2D4-9DBC90CE24E4}" destId="{EB69B7DF-8849-4051-84ED-9458D3E4E132}" srcOrd="1" destOrd="0" parTransId="{616D0B62-1CE5-4E17-BFA1-53ED50750A20}" sibTransId="{1097D4A3-C280-42CD-81C0-7F60849709ED}"/>
    <dgm:cxn modelId="{F3F0D54A-8B92-443E-9D4B-AC3E8E9EB128}" type="presParOf" srcId="{14F84E2C-7BC6-456B-987A-35216578CD38}" destId="{32843FA3-576F-45F3-A423-DC4B1C6544E6}" srcOrd="0" destOrd="0" presId="urn:microsoft.com/office/officeart/2005/8/layout/radial3"/>
    <dgm:cxn modelId="{5125FA7F-3A03-44F3-A243-F3FD3D07D8F7}" type="presParOf" srcId="{32843FA3-576F-45F3-A423-DC4B1C6544E6}" destId="{A1CCC802-FF4F-4678-88D9-38135038668E}" srcOrd="0" destOrd="0" presId="urn:microsoft.com/office/officeart/2005/8/layout/radial3"/>
    <dgm:cxn modelId="{3733DAF2-AD96-401E-B168-C8D9CB476F7E}" type="presParOf" srcId="{32843FA3-576F-45F3-A423-DC4B1C6544E6}" destId="{ED28CB5F-DDB5-4224-AB79-3FA79B7CA4E4}" srcOrd="1" destOrd="0" presId="urn:microsoft.com/office/officeart/2005/8/layout/radial3"/>
    <dgm:cxn modelId="{2D88DA46-E361-4E70-83D6-50835987B580}" type="presParOf" srcId="{32843FA3-576F-45F3-A423-DC4B1C6544E6}" destId="{91CA0D02-6D9B-4BBE-AC6A-33F3C4F3748B}" srcOrd="2" destOrd="0" presId="urn:microsoft.com/office/officeart/2005/8/layout/radial3"/>
    <dgm:cxn modelId="{A45C5398-FE4D-4E4A-BFD9-025990042CB5}" type="presParOf" srcId="{32843FA3-576F-45F3-A423-DC4B1C6544E6}" destId="{E3FB6547-502B-4E4D-878B-5AAA1B01C9C6}" srcOrd="3" destOrd="0" presId="urn:microsoft.com/office/officeart/2005/8/layout/radial3"/>
    <dgm:cxn modelId="{42A0AE93-4A47-42C3-A834-5DE7A7554D89}" type="presParOf" srcId="{32843FA3-576F-45F3-A423-DC4B1C6544E6}" destId="{54A3BBA9-6768-4564-ACF4-CC4B2D4F73DB}" srcOrd="4" destOrd="0" presId="urn:microsoft.com/office/officeart/2005/8/layout/radial3"/>
    <dgm:cxn modelId="{C80556E9-CFCB-4167-9B3B-352187ADF908}" type="presParOf" srcId="{32843FA3-576F-45F3-A423-DC4B1C6544E6}" destId="{2BBF7E16-563E-4C64-958F-F9DE0DE1CB5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D0954-293C-4259-881C-6DC19759AD36}">
      <dsp:nvSpPr>
        <dsp:cNvPr id="0" name=""/>
        <dsp:cNvSpPr/>
      </dsp:nvSpPr>
      <dsp:spPr>
        <a:xfrm rot="5400000">
          <a:off x="-41680" y="49413"/>
          <a:ext cx="993579" cy="899692"/>
        </a:xfrm>
        <a:prstGeom prst="chevron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-5400000">
        <a:off x="5264" y="452315"/>
        <a:ext cx="899692" cy="93887"/>
      </dsp:txXfrm>
    </dsp:sp>
    <dsp:sp modelId="{9DDA1B58-D5F0-46A5-8969-010BA106D81E}">
      <dsp:nvSpPr>
        <dsp:cNvPr id="0" name=""/>
        <dsp:cNvSpPr/>
      </dsp:nvSpPr>
      <dsp:spPr>
        <a:xfrm rot="5400000">
          <a:off x="2227404" y="-1316932"/>
          <a:ext cx="645826" cy="3284631"/>
        </a:xfrm>
        <a:prstGeom prst="round2SameRect">
          <a:avLst/>
        </a:prstGeom>
        <a:solidFill>
          <a:schemeClr val="accent2">
            <a:lumMod val="20000"/>
            <a:lumOff val="80000"/>
            <a:alpha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Уровень инновационной активности в народном хозяйстве несколько недооценен</a:t>
          </a:r>
          <a:endParaRPr lang="ru-RU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-5400000">
        <a:off x="908002" y="33997"/>
        <a:ext cx="3253104" cy="582772"/>
      </dsp:txXfrm>
    </dsp:sp>
    <dsp:sp modelId="{B5AD7160-2D68-4626-97DB-C0D80577FF19}">
      <dsp:nvSpPr>
        <dsp:cNvPr id="0" name=""/>
        <dsp:cNvSpPr/>
      </dsp:nvSpPr>
      <dsp:spPr>
        <a:xfrm rot="5400000">
          <a:off x="-41680" y="836037"/>
          <a:ext cx="993579" cy="899692"/>
        </a:xfrm>
        <a:prstGeom prst="chevron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-5400000">
        <a:off x="5264" y="1238939"/>
        <a:ext cx="899692" cy="93887"/>
      </dsp:txXfrm>
    </dsp:sp>
    <dsp:sp modelId="{001C64AC-DB4A-429F-999A-E89101B14136}">
      <dsp:nvSpPr>
        <dsp:cNvPr id="0" name=""/>
        <dsp:cNvSpPr/>
      </dsp:nvSpPr>
      <dsp:spPr>
        <a:xfrm rot="5400000">
          <a:off x="2239616" y="-535041"/>
          <a:ext cx="645826" cy="3294098"/>
        </a:xfrm>
        <a:prstGeom prst="round2SameRect">
          <a:avLst/>
        </a:prstGeom>
        <a:solidFill>
          <a:schemeClr val="accent2">
            <a:lumMod val="60000"/>
            <a:lumOff val="40000"/>
            <a:alpha val="7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Более 30% хозяйствующих субъектов придерживается инновационной стратегии развития, а примерно 10% предприятий завершили модернизацию</a:t>
          </a:r>
          <a:endParaRPr lang="ru-RU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-5400000">
        <a:off x="915481" y="820621"/>
        <a:ext cx="3262571" cy="582772"/>
      </dsp:txXfrm>
    </dsp:sp>
    <dsp:sp modelId="{8AB76612-BC09-40E9-9959-E9AF74255568}">
      <dsp:nvSpPr>
        <dsp:cNvPr id="0" name=""/>
        <dsp:cNvSpPr/>
      </dsp:nvSpPr>
      <dsp:spPr>
        <a:xfrm rot="5400000">
          <a:off x="-41680" y="1622662"/>
          <a:ext cx="993579" cy="899692"/>
        </a:xfrm>
        <a:prstGeom prst="chevron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80000">
              <a:schemeClr val="accent2">
                <a:lumMod val="50000"/>
                <a:alpha val="80000"/>
              </a:schemeClr>
            </a:gs>
            <a:gs pos="100000">
              <a:schemeClr val="accent2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-5400000">
        <a:off x="5264" y="2025564"/>
        <a:ext cx="899692" cy="93887"/>
      </dsp:txXfrm>
    </dsp:sp>
    <dsp:sp modelId="{E5A78901-07C6-4E2E-B8D6-E6AAD6481CF8}">
      <dsp:nvSpPr>
        <dsp:cNvPr id="0" name=""/>
        <dsp:cNvSpPr/>
      </dsp:nvSpPr>
      <dsp:spPr>
        <a:xfrm rot="5400000">
          <a:off x="2239616" y="251582"/>
          <a:ext cx="645826" cy="3294098"/>
        </a:xfrm>
        <a:prstGeom prst="round2SameRect">
          <a:avLst/>
        </a:prstGeom>
        <a:solidFill>
          <a:schemeClr val="accent2">
            <a:lumMod val="75000"/>
            <a:alpha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Экономическая система республики готова к инновационному маневру</a:t>
          </a:r>
          <a:endParaRPr lang="ru-RU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-5400000">
        <a:off x="915481" y="1607245"/>
        <a:ext cx="3262571" cy="582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AD9C-3EA5-4426-B7F5-72BAEA88E811}">
      <dsp:nvSpPr>
        <dsp:cNvPr id="0" name=""/>
        <dsp:cNvSpPr/>
      </dsp:nvSpPr>
      <dsp:spPr>
        <a:xfrm>
          <a:off x="2723231" y="0"/>
          <a:ext cx="2042369" cy="936999"/>
        </a:xfrm>
        <a:prstGeom prst="trapezoid">
          <a:avLst>
            <a:gd name="adj" fmla="val 79924"/>
          </a:avLst>
        </a:prstGeom>
        <a:solidFill>
          <a:schemeClr val="accent2">
            <a:lumMod val="60000"/>
            <a:lumOff val="40000"/>
            <a:alpha val="6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7 бизнес-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инкубаторов</a:t>
          </a:r>
          <a:endParaRPr lang="ru-RU" sz="1400" b="1" kern="1200" dirty="0">
            <a:latin typeface="Constantia" pitchFamily="18" charset="0"/>
          </a:endParaRPr>
        </a:p>
      </dsp:txBody>
      <dsp:txXfrm>
        <a:off x="2723231" y="0"/>
        <a:ext cx="2042369" cy="936999"/>
      </dsp:txXfrm>
    </dsp:sp>
    <dsp:sp modelId="{18502674-D140-4EB1-AB77-4B8885F80A60}">
      <dsp:nvSpPr>
        <dsp:cNvPr id="0" name=""/>
        <dsp:cNvSpPr/>
      </dsp:nvSpPr>
      <dsp:spPr>
        <a:xfrm>
          <a:off x="1950870" y="936999"/>
          <a:ext cx="3587090" cy="936999"/>
        </a:xfrm>
        <a:prstGeom prst="trapezoid">
          <a:avLst>
            <a:gd name="adj" fmla="val 79924"/>
          </a:avLst>
        </a:prstGeom>
        <a:solidFill>
          <a:schemeClr val="accent2">
            <a:lumMod val="60000"/>
            <a:lumOff val="40000"/>
            <a:alpha val="6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</a:rPr>
            <a:t>9 технопарков</a:t>
          </a:r>
          <a:endParaRPr lang="ru-RU" sz="2000" b="1" kern="1200" dirty="0">
            <a:latin typeface="Constantia" pitchFamily="18" charset="0"/>
          </a:endParaRPr>
        </a:p>
      </dsp:txBody>
      <dsp:txXfrm>
        <a:off x="2578611" y="936999"/>
        <a:ext cx="2331608" cy="936999"/>
      </dsp:txXfrm>
    </dsp:sp>
    <dsp:sp modelId="{1B93DBD9-852A-47F4-BC37-060DC3B2551A}">
      <dsp:nvSpPr>
        <dsp:cNvPr id="0" name=""/>
        <dsp:cNvSpPr/>
      </dsp:nvSpPr>
      <dsp:spPr>
        <a:xfrm>
          <a:off x="1195704" y="1873999"/>
          <a:ext cx="5097423" cy="936999"/>
        </a:xfrm>
        <a:prstGeom prst="trapezoid">
          <a:avLst>
            <a:gd name="adj" fmla="val 79924"/>
          </a:avLst>
        </a:prstGeom>
        <a:solidFill>
          <a:schemeClr val="accent2">
            <a:lumMod val="60000"/>
            <a:lumOff val="40000"/>
            <a:alpha val="6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Constantia" pitchFamily="18" charset="0"/>
            </a:rPr>
            <a:t>Технополис</a:t>
          </a:r>
          <a:r>
            <a:rPr lang="ru-RU" sz="2000" b="1" kern="1200" dirty="0" smtClean="0">
              <a:latin typeface="Constantia" pitchFamily="18" charset="0"/>
            </a:rPr>
            <a:t> «ХИМГРАД»</a:t>
          </a:r>
          <a:endParaRPr lang="ru-RU" sz="2000" b="1" kern="1200" dirty="0">
            <a:latin typeface="Constantia" pitchFamily="18" charset="0"/>
          </a:endParaRPr>
        </a:p>
      </dsp:txBody>
      <dsp:txXfrm>
        <a:off x="2087753" y="1873999"/>
        <a:ext cx="3313325" cy="936999"/>
      </dsp:txXfrm>
    </dsp:sp>
    <dsp:sp modelId="{A772D3B2-FF8F-4257-8071-70396BA55FE7}">
      <dsp:nvSpPr>
        <dsp:cNvPr id="0" name=""/>
        <dsp:cNvSpPr/>
      </dsp:nvSpPr>
      <dsp:spPr>
        <a:xfrm>
          <a:off x="440523" y="2810998"/>
          <a:ext cx="6607785" cy="936999"/>
        </a:xfrm>
        <a:prstGeom prst="trapezoid">
          <a:avLst>
            <a:gd name="adj" fmla="val 79924"/>
          </a:avLst>
        </a:prstGeom>
        <a:solidFill>
          <a:schemeClr val="accent2">
            <a:lumMod val="60000"/>
            <a:lumOff val="40000"/>
            <a:alpha val="6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</a:rPr>
            <a:t>4 индустриальных парка</a:t>
          </a:r>
          <a:endParaRPr lang="ru-RU" sz="2000" b="1" kern="1200" dirty="0">
            <a:latin typeface="Constantia" pitchFamily="18" charset="0"/>
          </a:endParaRPr>
        </a:p>
      </dsp:txBody>
      <dsp:txXfrm>
        <a:off x="1596885" y="2810998"/>
        <a:ext cx="4295060" cy="936999"/>
      </dsp:txXfrm>
    </dsp:sp>
    <dsp:sp modelId="{C4391839-9CD0-4E04-B683-712A27518511}">
      <dsp:nvSpPr>
        <dsp:cNvPr id="0" name=""/>
        <dsp:cNvSpPr/>
      </dsp:nvSpPr>
      <dsp:spPr>
        <a:xfrm>
          <a:off x="-328946" y="3747998"/>
          <a:ext cx="8146725" cy="936999"/>
        </a:xfrm>
        <a:prstGeom prst="trapezoid">
          <a:avLst>
            <a:gd name="adj" fmla="val 79924"/>
          </a:avLst>
        </a:prstGeom>
        <a:solidFill>
          <a:schemeClr val="accent2">
            <a:lumMod val="60000"/>
            <a:lumOff val="40000"/>
            <a:alpha val="6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</a:rPr>
            <a:t>ОЭЗ «АЛАБУГА»</a:t>
          </a:r>
          <a:endParaRPr lang="ru-RU" sz="2000" b="1" kern="1200" dirty="0">
            <a:latin typeface="Constantia" pitchFamily="18" charset="0"/>
          </a:endParaRPr>
        </a:p>
      </dsp:txBody>
      <dsp:txXfrm>
        <a:off x="1096730" y="3747998"/>
        <a:ext cx="5295371" cy="936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C5C52-AABF-421F-ABED-933089AF0A4B}">
      <dsp:nvSpPr>
        <dsp:cNvPr id="0" name=""/>
        <dsp:cNvSpPr/>
      </dsp:nvSpPr>
      <dsp:spPr>
        <a:xfrm>
          <a:off x="423253" y="0"/>
          <a:ext cx="4306998" cy="528641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1551D-2EF8-463D-8359-0E1B038252DF}">
      <dsp:nvSpPr>
        <dsp:cNvPr id="0" name=""/>
        <dsp:cNvSpPr/>
      </dsp:nvSpPr>
      <dsp:spPr>
        <a:xfrm>
          <a:off x="484401" y="530048"/>
          <a:ext cx="7620870" cy="569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Государственная некоммерческая организация «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Инвестиционно-венчурный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фонд Республики Татарстан»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12223" y="557870"/>
        <a:ext cx="7565226" cy="514297"/>
      </dsp:txXfrm>
    </dsp:sp>
    <dsp:sp modelId="{43DC144E-94FB-44C9-8166-79AFC8243EC5}">
      <dsp:nvSpPr>
        <dsp:cNvPr id="0" name=""/>
        <dsp:cNvSpPr/>
      </dsp:nvSpPr>
      <dsp:spPr>
        <a:xfrm>
          <a:off x="484401" y="1171232"/>
          <a:ext cx="7620870" cy="569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Государственная некоммерческая организация «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Залогово-страховой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фонд Республики Татарстан»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12223" y="1199054"/>
        <a:ext cx="7565226" cy="514297"/>
      </dsp:txXfrm>
    </dsp:sp>
    <dsp:sp modelId="{320426EC-AC12-4A01-9D6A-C59D12D52A56}">
      <dsp:nvSpPr>
        <dsp:cNvPr id="0" name=""/>
        <dsp:cNvSpPr/>
      </dsp:nvSpPr>
      <dsp:spPr>
        <a:xfrm>
          <a:off x="484401" y="1812416"/>
          <a:ext cx="7620870" cy="569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Некоммерческая организация «Государственный жилищный фонд при Президенте Республики Татарстан»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12223" y="1840238"/>
        <a:ext cx="7565226" cy="514297"/>
      </dsp:txXfrm>
    </dsp:sp>
    <dsp:sp modelId="{B1A7E3B3-D60C-4300-A2F5-A243FAEC02F4}">
      <dsp:nvSpPr>
        <dsp:cNvPr id="0" name=""/>
        <dsp:cNvSpPr/>
      </dsp:nvSpPr>
      <dsp:spPr>
        <a:xfrm>
          <a:off x="484401" y="2453600"/>
          <a:ext cx="7620870" cy="569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ООО «Лизинговая компания малого бизнеса Республики Татарстан»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12223" y="2481422"/>
        <a:ext cx="7565226" cy="514297"/>
      </dsp:txXfrm>
    </dsp:sp>
    <dsp:sp modelId="{5AF7C709-7D5D-46CA-8C05-6B17A77CEA68}">
      <dsp:nvSpPr>
        <dsp:cNvPr id="0" name=""/>
        <dsp:cNvSpPr/>
      </dsp:nvSpPr>
      <dsp:spPr>
        <a:xfrm>
          <a:off x="462891" y="3094784"/>
          <a:ext cx="7663891" cy="569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ЗПИФВИ «Региональный венчурный фонд инвестиций в малые предприятия в научно-технической сфере Республики Татарстан» (ЗАО «УК «Тройка Диалог»)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90713" y="3122606"/>
        <a:ext cx="7608247" cy="514297"/>
      </dsp:txXfrm>
    </dsp:sp>
    <dsp:sp modelId="{2F8895C2-92FF-40AB-A623-FF41734D3B53}">
      <dsp:nvSpPr>
        <dsp:cNvPr id="0" name=""/>
        <dsp:cNvSpPr/>
      </dsp:nvSpPr>
      <dsp:spPr>
        <a:xfrm>
          <a:off x="440367" y="3735968"/>
          <a:ext cx="7708939" cy="949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ЗПИФВИ «Региональный венчурный фонд инвестиций в малые предприятия в научно-технической сфере Республики Татарстан (высоких технологий)» (ООО «УК «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Ак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Барс Капитал»)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86701" y="3782302"/>
        <a:ext cx="7616271" cy="856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13E0-8C45-4184-B750-916ACB2FDF24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6D33-726E-45F4-B020-F50B5F4C4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48EC-92CF-42F1-8658-883A1F2B54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30B8C-7193-4068-9831-47CB8301ED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120DC-0238-4C2A-B389-AB8419937E5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C965-19D9-457F-B160-60ACC40D7C13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C588-CE7F-4836-A6A3-01D5D0693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chart" Target="../charts/chart2.xml"/><Relationship Id="rId10" Type="http://schemas.microsoft.com/office/2007/relationships/diagramDrawing" Target="../diagrams/drawing1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tiff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1.tiff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max\Рабочий стол\фото\DSC028431.jpg"/>
          <p:cNvPicPr>
            <a:picLocks noChangeAspect="1" noChangeArrowheads="1"/>
          </p:cNvPicPr>
          <p:nvPr/>
        </p:nvPicPr>
        <p:blipFill>
          <a:blip r:embed="rId2" cstate="email">
            <a:lum bright="44000" contrast="-70000"/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1406" y="71414"/>
            <a:ext cx="8991600" cy="6643734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81000" y="6182045"/>
            <a:ext cx="426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Чебоксары – 22 июня 2010 г.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487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Региональная инновационная политика: опыт Республики Татарстан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294" y="136465"/>
            <a:ext cx="7365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comservice.ucoz.ru/_nw/9/3362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14282" y="1166924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48680"/>
            <a:ext cx="9144000" cy="823918"/>
          </a:xfrm>
          <a:prstGeom prst="rect">
            <a:avLst/>
          </a:prstGeom>
          <a:solidFill>
            <a:schemeClr val="accent5">
              <a:lumMod val="20000"/>
              <a:lumOff val="80000"/>
              <a:alpha val="17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Финансовые институты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развития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4583" y="-71462"/>
            <a:ext cx="706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Инновационная инфраструктура Татарстана: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текущий этап становления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5962" y="116632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dmarket.com.ua/images/notebooks/Dell_XPS_b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060" y="-110242"/>
            <a:ext cx="8715436" cy="10001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Технопарк в сфере высоких технологий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IT-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парк, г. Казань)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343743"/>
            <a:ext cx="4143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Технологический центр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IT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-разработок встроенных систем машиностроения и нефтехимии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Центр инновационно-технологического бизнес -образования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Центр коллективного пользования вычислительным кластером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Помещения компаний-резидентов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857232"/>
            <a:ext cx="27860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Конфигурация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86190"/>
            <a:ext cx="464343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Возможности и ресурсы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Общая площадь – 30 тыс. кв. 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Численность резидентов (проектная) - 80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Создание рабочих мест – 1500 (до 10 тыс. в перспективе)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Мощность ЦОД – 8 тыс. серверов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074" name="Picture 2" descr="http://news.techlabs.by/img/news/64324/kaz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3857652" cy="26737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6" name="Picture 4" descr="http://mcrt.tatar.ru/file/it-park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000504"/>
            <a:ext cx="3857652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http://prosto-zhizn.ru/wp-content/uploads/2009/03/prihod_idei.jpg"/>
          <p:cNvPicPr>
            <a:picLocks noChangeAspect="1" noChangeArrowheads="1"/>
          </p:cNvPicPr>
          <p:nvPr/>
        </p:nvPicPr>
        <p:blipFill>
          <a:blip r:embed="rId2" cstate="email">
            <a:lum bright="13000" contrast="-32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71462"/>
            <a:ext cx="8229600" cy="9890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Инновационно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- производственный технопарк «ИДЕЯ»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9458" name="Picture 2" descr="http://www.tpidea.ru/img/2006121718460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1000108"/>
            <a:ext cx="398106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http://www.tpidea.ru/img/200811051735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697813"/>
            <a:ext cx="4143404" cy="316021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4214810" y="1386642"/>
            <a:ext cx="4786346" cy="175432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Миссия: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Содействие переводу экономики Республики Татарстан на инновационный путь развития </a:t>
            </a: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652569"/>
            <a:ext cx="4572000" cy="2800767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</p:spPr>
        <p:txBody>
          <a:bodyPr>
            <a:spAutoFit/>
          </a:bodyPr>
          <a:lstStyle/>
          <a:p>
            <a:pPr algn="just"/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Концентрация перспективных инновационных компаний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Координация и поддержка на всех стадиях развития проекта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Коммерциализация инновационных идей</a:t>
            </a:r>
            <a:endParaRPr lang="ru-RU" sz="2000" dirty="0"/>
          </a:p>
        </p:txBody>
      </p:sp>
      <p:pic>
        <p:nvPicPr>
          <p:cNvPr id="9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уф\Картинки\химград_схема.jpg"/>
          <p:cNvPicPr>
            <a:picLocks noChangeAspect="1" noChangeArrowheads="1"/>
          </p:cNvPicPr>
          <p:nvPr/>
        </p:nvPicPr>
        <p:blipFill>
          <a:blip r:embed="rId2" cstate="email">
            <a:lum bright="13000" contrast="-22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FFFEB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Технополис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Химград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7740352" cy="2400657"/>
          </a:xfrm>
          <a:prstGeom prst="rect">
            <a:avLst/>
          </a:prstGeom>
          <a:solidFill>
            <a:prstClr val="white">
              <a:alpha val="60000"/>
            </a:prst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налога на имущество с 2,2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до0,1%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коэффициента расчета арендной платы на землю до 0,1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налога на прибыль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Освобождение от транспортного налога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95938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КИП «Мастер»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482" name="Picture 2" descr="http://www.intermash.net/netcat_files/Image/%CA%C8%CF%2004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857232"/>
            <a:ext cx="418376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Рауф\Картинки\логопарк кип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4121" y="4071942"/>
            <a:ext cx="4398473" cy="266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29124" y="1343743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Площадь производственных помещений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114 тыс. кв. м.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Площадь офисных помещений –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33 тыс. кв. 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Количество резидентов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134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Численность  занятого персонала-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1400 человек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Суммарная выручка предприятий –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6,3 млрд. рублей 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78579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Основные параметры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3643314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Оказываемые услуги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аренда помещений</a:t>
            </a: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транспортно-логистические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таможенный брокер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финансовые (лизинговые, банковские, бухгалтерские)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юридические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nano-info.ru/wp-content/uploads/2009/07/1216636628_b.jpg"/>
          <p:cNvPicPr>
            <a:picLocks noChangeAspect="1" noChangeArrowheads="1"/>
          </p:cNvPicPr>
          <p:nvPr/>
        </p:nvPicPr>
        <p:blipFill>
          <a:blip r:embed="rId2" cstate="email">
            <a:lum bright="29000" contrast="-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0" y="0"/>
            <a:ext cx="9035480" cy="857232"/>
          </a:xfrm>
          <a:solidFill>
            <a:schemeClr val="accent5">
              <a:lumMod val="20000"/>
              <a:lumOff val="80000"/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ГНО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Инвестиционно-венчурный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фонд Республики Татарстан»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1506" name="Picture 2" descr="IV республиканский конкурс &amp;quot;Пятьдесят лучших инновационных идей для Республики Татарстан&amp;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4086226"/>
            <a:ext cx="4838861" cy="2771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http://biz.tatar.ru/design/img/ban_krp_iv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66" y="902910"/>
            <a:ext cx="4041576" cy="2668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14810" y="923868"/>
            <a:ext cx="4857784" cy="2862322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Ключевые компетенции: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поддержка приоритетных инвестиционных проектов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программы стимулирования малого и среднего бизнеса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интеграция и сосредоточение ресурсов на перспективных направлениях инновационного развития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продвижение наукоемкой продукции и технологий, генерируемых предприятиями региона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6" descr="http://nano-info.ru/wp-content/uploads/2009/07/1216636628_b.jpg"/>
          <p:cNvPicPr>
            <a:picLocks noChangeAspect="1" noChangeArrowheads="1"/>
          </p:cNvPicPr>
          <p:nvPr/>
        </p:nvPicPr>
        <p:blipFill>
          <a:blip r:embed="rId2" cstate="email">
            <a:lum bright="56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395536" y="-71438"/>
            <a:ext cx="8677027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Перспективные направления модернизации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 Татарстана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трелка вверх 75"/>
          <p:cNvSpPr/>
          <p:nvPr/>
        </p:nvSpPr>
        <p:spPr>
          <a:xfrm>
            <a:off x="7292975" y="1185863"/>
            <a:ext cx="1317625" cy="3995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112"/>
          <p:cNvGrpSpPr>
            <a:grpSpLocks/>
          </p:cNvGrpSpPr>
          <p:nvPr/>
        </p:nvGrpSpPr>
        <p:grpSpPr bwMode="auto">
          <a:xfrm>
            <a:off x="6946900" y="2247900"/>
            <a:ext cx="1682750" cy="2987675"/>
            <a:chOff x="7215206" y="2643182"/>
            <a:chExt cx="1734089" cy="3420619"/>
          </a:xfrm>
        </p:grpSpPr>
        <p:sp>
          <p:nvSpPr>
            <p:cNvPr id="78" name="TextBox 77"/>
            <p:cNvSpPr txBox="1"/>
            <p:nvPr/>
          </p:nvSpPr>
          <p:spPr>
            <a:xfrm>
              <a:off x="7643820" y="5643949"/>
              <a:ext cx="714903" cy="419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Идея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01495" y="4644299"/>
              <a:ext cx="918462" cy="422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Макет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29514" y="3642832"/>
              <a:ext cx="1040453" cy="4198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Образец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15206" y="2643182"/>
              <a:ext cx="1734089" cy="4198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Пробная серия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343650" y="3289300"/>
            <a:ext cx="4111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3" name="Овал 82"/>
          <p:cNvSpPr/>
          <p:nvPr/>
        </p:nvSpPr>
        <p:spPr>
          <a:xfrm>
            <a:off x="1330325" y="1873250"/>
            <a:ext cx="3817938" cy="312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84" name="Выгнутая вправо стрелка 83"/>
          <p:cNvSpPr/>
          <p:nvPr/>
        </p:nvSpPr>
        <p:spPr>
          <a:xfrm>
            <a:off x="3201988" y="3121025"/>
            <a:ext cx="1733550" cy="28082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46250" y="3995738"/>
            <a:ext cx="22737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коллективного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пользования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98588" y="3246438"/>
            <a:ext cx="1595437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Офис  коммер-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циализации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76400" y="2309813"/>
            <a:ext cx="1824038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Студенческий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бизнес-инкубатор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746250" y="1311275"/>
            <a:ext cx="8032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76600" y="2781300"/>
            <a:ext cx="1824038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Технологический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бизнес-инкубатор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993570" y="1248084"/>
            <a:ext cx="104081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ВУЗ</a:t>
            </a:r>
          </a:p>
        </p:txBody>
      </p:sp>
      <p:sp>
        <p:nvSpPr>
          <p:cNvPr id="108" name="4-конечная звезда 107"/>
          <p:cNvSpPr/>
          <p:nvPr/>
        </p:nvSpPr>
        <p:spPr>
          <a:xfrm>
            <a:off x="2300288" y="2122488"/>
            <a:ext cx="277812" cy="18732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4-конечная звезда 108"/>
          <p:cNvSpPr/>
          <p:nvPr/>
        </p:nvSpPr>
        <p:spPr>
          <a:xfrm>
            <a:off x="1538288" y="3059113"/>
            <a:ext cx="277812" cy="18732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4-конечная звезда 109"/>
          <p:cNvSpPr/>
          <p:nvPr/>
        </p:nvSpPr>
        <p:spPr>
          <a:xfrm>
            <a:off x="4311650" y="2435225"/>
            <a:ext cx="277813" cy="18732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4-конечная звезда 110"/>
          <p:cNvSpPr/>
          <p:nvPr/>
        </p:nvSpPr>
        <p:spPr>
          <a:xfrm>
            <a:off x="2994025" y="4368800"/>
            <a:ext cx="277813" cy="18732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624263" y="590550"/>
            <a:ext cx="3873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986213" y="633413"/>
            <a:ext cx="40481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327525" y="677863"/>
            <a:ext cx="4206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18050" y="788988"/>
            <a:ext cx="4206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84763" y="936625"/>
            <a:ext cx="42068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405438" y="1171575"/>
            <a:ext cx="42068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08650" y="1470025"/>
            <a:ext cx="4206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72175" y="1809750"/>
            <a:ext cx="4876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189663" y="2184400"/>
            <a:ext cx="42068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291263" y="2890838"/>
            <a:ext cx="4095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280150" y="3683000"/>
            <a:ext cx="4111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565775" y="5089525"/>
            <a:ext cx="4111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43588" y="4681538"/>
            <a:ext cx="4095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287963" y="5305425"/>
            <a:ext cx="4111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60925" y="5492750"/>
            <a:ext cx="9842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 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1843088" y="4868863"/>
            <a:ext cx="804862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914400" y="4244975"/>
            <a:ext cx="8032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29" name="Овал 128"/>
          <p:cNvSpPr/>
          <p:nvPr/>
        </p:nvSpPr>
        <p:spPr>
          <a:xfrm>
            <a:off x="428625" y="3208338"/>
            <a:ext cx="8032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30" name="Овал 129"/>
          <p:cNvSpPr/>
          <p:nvPr/>
        </p:nvSpPr>
        <p:spPr>
          <a:xfrm>
            <a:off x="844550" y="1960563"/>
            <a:ext cx="8032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31" name="Овал 130"/>
          <p:cNvSpPr/>
          <p:nvPr/>
        </p:nvSpPr>
        <p:spPr>
          <a:xfrm>
            <a:off x="4103688" y="1311275"/>
            <a:ext cx="8032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4964113" y="1935163"/>
            <a:ext cx="8032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33" name="Овал 132"/>
          <p:cNvSpPr/>
          <p:nvPr/>
        </p:nvSpPr>
        <p:spPr>
          <a:xfrm>
            <a:off x="5380038" y="3059113"/>
            <a:ext cx="803275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34" name="Овал 133"/>
          <p:cNvSpPr/>
          <p:nvPr/>
        </p:nvSpPr>
        <p:spPr>
          <a:xfrm>
            <a:off x="5073650" y="4021138"/>
            <a:ext cx="804863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МИП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42038" y="4071938"/>
            <a:ext cx="4095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816100" y="835025"/>
            <a:ext cx="5730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381250" y="692150"/>
            <a:ext cx="4206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801938" y="609600"/>
            <a:ext cx="42068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208338" y="571500"/>
            <a:ext cx="4111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0" y="5929313"/>
            <a:ext cx="9144000" cy="954107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chemeClr val="accent1">
                <a:lumMod val="75000"/>
                <a:alpha val="7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Формирование «инновационных поясов и эндогенных цепочек коммерциализации – ключ к полноценной интеграции ВУЗов в инновационную систему региона </a:t>
            </a:r>
          </a:p>
        </p:txBody>
      </p:sp>
      <p:pic>
        <p:nvPicPr>
          <p:cNvPr id="52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etro.do.am/_ph/3/789318722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58000" contrast="-47000"/>
          </a:blip>
          <a:srcRect/>
          <a:stretch>
            <a:fillRect/>
          </a:stretch>
        </p:blipFill>
        <p:spPr bwMode="auto">
          <a:xfrm>
            <a:off x="0" y="5440"/>
            <a:ext cx="9137040" cy="68525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4159" y="-116641"/>
            <a:ext cx="71882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Нормативные основы государственного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регулирования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инновационной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-214346" y="571480"/>
            <a:ext cx="9453348" cy="6232525"/>
            <a:chOff x="-147425" y="571500"/>
            <a:chExt cx="9453348" cy="6232525"/>
          </a:xfrm>
        </p:grpSpPr>
        <p:sp>
          <p:nvSpPr>
            <p:cNvPr id="26" name="Овал 25"/>
            <p:cNvSpPr>
              <a:spLocks noChangeArrowheads="1"/>
            </p:cNvSpPr>
            <p:nvPr/>
          </p:nvSpPr>
          <p:spPr bwMode="auto">
            <a:xfrm rot="3637975">
              <a:off x="2147094" y="1483519"/>
              <a:ext cx="5899150" cy="4075112"/>
            </a:xfrm>
            <a:prstGeom prst="ellipse">
              <a:avLst/>
            </a:prstGeom>
            <a:noFill/>
            <a:ln w="25400" algn="ctr">
              <a:solidFill>
                <a:srgbClr val="6633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27" name="Овал 26"/>
            <p:cNvSpPr>
              <a:spLocks noChangeArrowheads="1"/>
            </p:cNvSpPr>
            <p:nvPr/>
          </p:nvSpPr>
          <p:spPr bwMode="auto">
            <a:xfrm rot="-3738869">
              <a:off x="1454944" y="1575594"/>
              <a:ext cx="5705475" cy="4751387"/>
            </a:xfrm>
            <a:prstGeom prst="ellipse">
              <a:avLst/>
            </a:prstGeom>
            <a:noFill/>
            <a:ln w="25400" algn="ctr">
              <a:solidFill>
                <a:srgbClr val="66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0" y="1698625"/>
              <a:ext cx="8451850" cy="3543300"/>
            </a:xfrm>
            <a:prstGeom prst="ellipse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5214938" y="1128713"/>
              <a:ext cx="1141412" cy="113982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alpha val="26000"/>
                  </a:srgbClr>
                </a:gs>
                <a:gs pos="45000">
                  <a:srgbClr val="FF7A00">
                    <a:alpha val="45000"/>
                  </a:srgbClr>
                </a:gs>
                <a:gs pos="70000">
                  <a:srgbClr val="F95A1B"/>
                </a:gs>
                <a:gs pos="100000">
                  <a:srgbClr val="4D0808"/>
                </a:gs>
              </a:gsLst>
              <a:lin ang="135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15250" y="2914650"/>
              <a:ext cx="1141413" cy="113982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alpha val="25000"/>
                  </a:srgbClr>
                </a:gs>
                <a:gs pos="45000">
                  <a:srgbClr val="FF7A00">
                    <a:alpha val="70000"/>
                  </a:srgbClr>
                </a:gs>
                <a:gs pos="70000">
                  <a:srgbClr val="F95A1B"/>
                </a:gs>
                <a:gs pos="100000">
                  <a:srgbClr val="4D0808"/>
                </a:gs>
              </a:gsLst>
              <a:lin ang="135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 rot="1880354">
              <a:off x="423863" y="2068513"/>
              <a:ext cx="8264525" cy="4013200"/>
            </a:xfrm>
            <a:prstGeom prst="ellipse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6429388" y="5143512"/>
              <a:ext cx="1141412" cy="11398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5000">
                  <a:schemeClr val="accent3">
                    <a:lumMod val="75000"/>
                  </a:schemeClr>
                </a:gs>
                <a:gs pos="75000">
                  <a:srgbClr val="00B050"/>
                </a:gs>
                <a:gs pos="100000">
                  <a:srgbClr val="006600"/>
                </a:gs>
              </a:gsLst>
              <a:lin ang="54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88038" y="908050"/>
              <a:ext cx="25717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Закон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«О </a:t>
              </a:r>
              <a:r>
                <a:rPr lang="ru-RU" sz="1800" b="1" dirty="0" err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технопарковых</a:t>
              </a: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структурах»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01620" y="2000250"/>
              <a:ext cx="260430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Закон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«Об инновационной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деятельности»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407639" y="5572140"/>
              <a:ext cx="33304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Инновационный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меморандум на 2008-2010 гг.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611188" y="1851025"/>
              <a:ext cx="1141412" cy="11398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5000">
                  <a:schemeClr val="accent3">
                    <a:lumMod val="75000"/>
                  </a:schemeClr>
                </a:gs>
                <a:gs pos="75000">
                  <a:srgbClr val="00B050"/>
                </a:gs>
                <a:gs pos="100000">
                  <a:srgbClr val="006600"/>
                </a:gs>
              </a:gsLst>
              <a:lin ang="54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-147425" y="1428750"/>
              <a:ext cx="38365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Государственный доклад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«О результатах инновационной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деятельности»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2876" y="2591226"/>
              <a:ext cx="8715404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Инновационная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sz="6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политика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Татарстана</a:t>
              </a:r>
              <a:endParaRPr lang="ru-RU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37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41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3741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Государственный доклад «Об итогах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инновационной деятельности в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Республике Татарстан»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000240"/>
          <a:ext cx="628654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857224" y="5000636"/>
            <a:ext cx="3643338" cy="1357322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Государственный доклад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1643051"/>
            <a:ext cx="2780061" cy="2714644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Действенный инструмент индикативного планирования инновационной сферы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4572008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5962" y="116632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41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8860" y="71414"/>
            <a:ext cx="4603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Госдоклада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142984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5962" y="116632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lum bright="65000" contrast="-62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288142"/>
          <a:ext cx="4143402" cy="2428890"/>
        </p:xfrm>
        <a:graphic>
          <a:graphicData uri="http://schemas.openxmlformats.org/drawingml/2006/table">
            <a:tbl>
              <a:tblPr/>
              <a:tblGrid>
                <a:gridCol w="2101179"/>
                <a:gridCol w="282769"/>
                <a:gridCol w="188513"/>
                <a:gridCol w="251351"/>
                <a:gridCol w="251835"/>
                <a:gridCol w="376541"/>
                <a:gridCol w="691214"/>
              </a:tblGrid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Инфраструктурный аспект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9" marR="63689" marT="31844" marB="318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Нормативно-правовые основы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9" marR="63689" marT="31844" marB="318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Информационное обеспечение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9" marR="63689" marT="31844" marB="318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Финансовая база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9" marR="63689" marT="31844" marB="318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onstantia"/>
                          <a:ea typeface="Calibri"/>
                          <a:cs typeface="Times New Roman"/>
                        </a:rPr>
                        <a:t>Институциональные предпосылки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9" marR="63689" marT="31844" marB="318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7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63689" marR="63689" marT="31844" marB="318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2428860" y="1643050"/>
            <a:ext cx="714380" cy="71438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" name="Минус 5"/>
          <p:cNvSpPr/>
          <p:nvPr/>
        </p:nvSpPr>
        <p:spPr>
          <a:xfrm>
            <a:off x="3500430" y="2571744"/>
            <a:ext cx="605568" cy="771524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2" name="Группа 9"/>
          <p:cNvGrpSpPr/>
          <p:nvPr/>
        </p:nvGrpSpPr>
        <p:grpSpPr>
          <a:xfrm>
            <a:off x="4214810" y="1285860"/>
            <a:ext cx="4929190" cy="2928958"/>
            <a:chOff x="2560891" y="2753918"/>
            <a:chExt cx="6392597" cy="4064000"/>
          </a:xfrm>
        </p:grpSpPr>
        <p:graphicFrame>
          <p:nvGraphicFramePr>
            <p:cNvPr id="7" name="Диаграмма 6"/>
            <p:cNvGraphicFramePr/>
            <p:nvPr/>
          </p:nvGraphicFramePr>
          <p:xfrm>
            <a:off x="2857488" y="2753918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Овал 7"/>
            <p:cNvSpPr/>
            <p:nvPr/>
          </p:nvSpPr>
          <p:spPr>
            <a:xfrm>
              <a:off x="2560891" y="4438991"/>
              <a:ext cx="5572165" cy="29736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11" name="Диаграмма 10"/>
          <p:cNvGraphicFramePr/>
          <p:nvPr/>
        </p:nvGraphicFramePr>
        <p:xfrm>
          <a:off x="0" y="3786190"/>
          <a:ext cx="521494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714876" y="4286256"/>
          <a:ext cx="421484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71604" y="0"/>
            <a:ext cx="5497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Инновационная экономика в Татарстане: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предпосылки становления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714356"/>
            <a:ext cx="23573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Стратегия модернизации: </a:t>
            </a:r>
          </a:p>
          <a:p>
            <a:pPr algn="ctr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цели и результаты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9213" y="10250"/>
            <a:ext cx="7365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29190" y="785794"/>
            <a:ext cx="3705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Татарстан и страны с переходной экономикой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(доля предприятий, внедривших новый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продукт или технологию)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lum bright="41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3736" y="0"/>
            <a:ext cx="8286776" cy="738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Инновационный меморандум Республики Татарстан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73580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инновационной политики 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764" y="642918"/>
            <a:ext cx="6786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государственного регулирования инновационной деятельности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285720" y="1357298"/>
          <a:ext cx="745463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619672" y="4286256"/>
          <a:ext cx="716717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ED052C1-2F3A-47A6-B137-092CECE80997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00530" y="6581001"/>
            <a:ext cx="46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Управление инвестиционной и инновационной деятельности</a:t>
            </a:r>
            <a:endParaRPr lang="ru-RU" sz="1200" i="1" dirty="0"/>
          </a:p>
        </p:txBody>
      </p:sp>
      <p:pic>
        <p:nvPicPr>
          <p:cNvPr id="20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880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41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Перспективы развития инновационного меморандума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57158" y="1071546"/>
            <a:ext cx="6429375" cy="428625"/>
          </a:xfrm>
          <a:prstGeom prst="flowChartAlternateProcess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42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Инновационный меморандум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20" y="2143116"/>
            <a:ext cx="3714720" cy="4214842"/>
          </a:xfrm>
          <a:prstGeom prst="flowChartAlternateProcess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42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НОВЫЕ ИНДИКАТОРЫ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ВУЗов по созданию: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комплекса </a:t>
            </a:r>
            <a:r>
              <a:rPr lang="ru-RU" sz="1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аффилированных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малых инновационных предприятий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сети «эндогенных» субъектов  инновационной  инфраструктуры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2066" y="1857371"/>
            <a:ext cx="3875070" cy="928688"/>
          </a:xfrm>
          <a:prstGeom prst="flowChartAlternateProcess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42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«инновационных поясов»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ВУЗов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2066" y="3286124"/>
            <a:ext cx="3847408" cy="1143000"/>
          </a:xfrm>
          <a:prstGeom prst="flowChartAlternateProcess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42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Массовая коммерциализация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результатов внутренних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исследований и разработок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072066" y="4857760"/>
            <a:ext cx="3847408" cy="1285875"/>
          </a:xfrm>
          <a:prstGeom prst="flowChartAlternateProcess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42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Расширение внебюджетных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каналов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финансирования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исследовательского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</a:p>
        </p:txBody>
      </p:sp>
      <p:cxnSp>
        <p:nvCxnSpPr>
          <p:cNvPr id="30" name="Прямая со стрелкой 29"/>
          <p:cNvCxnSpPr>
            <a:stCxn id="7" idx="3"/>
            <a:endCxn id="25" idx="1"/>
          </p:cNvCxnSpPr>
          <p:nvPr/>
        </p:nvCxnSpPr>
        <p:spPr>
          <a:xfrm flipV="1">
            <a:off x="4000440" y="2321715"/>
            <a:ext cx="1071626" cy="1928822"/>
          </a:xfrm>
          <a:prstGeom prst="straightConnector1">
            <a:avLst/>
          </a:prstGeom>
          <a:ln w="63500" cap="flat" cmpd="dbl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7" idx="3"/>
            <a:endCxn id="27" idx="1"/>
          </p:cNvCxnSpPr>
          <p:nvPr/>
        </p:nvCxnSpPr>
        <p:spPr>
          <a:xfrm flipV="1">
            <a:off x="4000440" y="3857624"/>
            <a:ext cx="1071626" cy="392913"/>
          </a:xfrm>
          <a:prstGeom prst="straightConnector1">
            <a:avLst/>
          </a:prstGeom>
          <a:ln w="63500" cap="flat" cmpd="dbl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7" idx="3"/>
            <a:endCxn id="28" idx="1"/>
          </p:cNvCxnSpPr>
          <p:nvPr/>
        </p:nvCxnSpPr>
        <p:spPr>
          <a:xfrm>
            <a:off x="4000440" y="4250537"/>
            <a:ext cx="1071626" cy="1250161"/>
          </a:xfrm>
          <a:prstGeom prst="straightConnector1">
            <a:avLst/>
          </a:prstGeom>
          <a:ln w="63500" cap="flat" cmpd="dbl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2" y="44450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1714480" y="982318"/>
            <a:ext cx="8066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+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5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6277" y="0"/>
            <a:ext cx="9150277" cy="671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6235"/>
            <a:ext cx="89296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4C2D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Закон «Об инновационной </a:t>
            </a:r>
            <a:r>
              <a:rPr lang="ru-RU" sz="2400" dirty="0" smtClean="0">
                <a:solidFill>
                  <a:srgbClr val="4C2D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деятельности»: </a:t>
            </a:r>
          </a:p>
          <a:p>
            <a:pPr algn="ctr"/>
            <a:r>
              <a:rPr lang="ru-RU" sz="2400" dirty="0" smtClean="0">
                <a:solidFill>
                  <a:srgbClr val="4C2D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правовые </a:t>
            </a:r>
            <a:r>
              <a:rPr lang="ru-RU" sz="2400" dirty="0">
                <a:solidFill>
                  <a:srgbClr val="4C2D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нормы </a:t>
            </a:r>
            <a:r>
              <a:rPr lang="ru-RU" sz="2400" dirty="0" smtClean="0">
                <a:solidFill>
                  <a:srgbClr val="4C2D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и содержание</a:t>
            </a:r>
            <a:endParaRPr lang="ru-RU" sz="2400" dirty="0">
              <a:solidFill>
                <a:srgbClr val="4C2D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Рауф\Министерство экононмики\презентации_минэконом\президиум кабмина 25.11.09\приамида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pic>
        <p:nvPicPr>
          <p:cNvPr id="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C:\Documents and Settings\Nailya\Рабочий стол\111\2275.jpg"/>
          <p:cNvPicPr>
            <a:picLocks noChangeAspect="1" noChangeArrowheads="1"/>
          </p:cNvPicPr>
          <p:nvPr/>
        </p:nvPicPr>
        <p:blipFill>
          <a:blip r:embed="rId2" cstate="email">
            <a:lum bright="25000" contrast="-45000"/>
          </a:blip>
          <a:srcRect/>
          <a:stretch>
            <a:fillRect/>
          </a:stretch>
        </p:blipFill>
        <p:spPr bwMode="auto">
          <a:xfrm>
            <a:off x="0" y="0"/>
            <a:ext cx="9129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8816" y="-112053"/>
            <a:ext cx="8929688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Закон «Об инновационной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деятельности»: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компетенции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и полномочия органов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государственной власти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86116" y="1071546"/>
            <a:ext cx="2571750" cy="857250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Президент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051276" y="2581538"/>
            <a:ext cx="3143250" cy="927100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Основные направления инновационной политики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56325" y="1327150"/>
            <a:ext cx="2773363" cy="696913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Кабинет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Министров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357938" y="2998810"/>
            <a:ext cx="2571750" cy="696913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Уполномоченный орган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357938" y="3754460"/>
            <a:ext cx="2571750" cy="696913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Республиканская целевая инновационная программа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57938" y="4508523"/>
            <a:ext cx="2571750" cy="696912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Инновационный меморандум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357938" y="5264173"/>
            <a:ext cx="2571750" cy="695325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Государственный доклад «Об итогах инновационной деятельности»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357938" y="6018235"/>
            <a:ext cx="2571750" cy="696913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Экспертиза инновационных проектов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07950" y="1298575"/>
            <a:ext cx="2916238" cy="935038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Государственный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Совет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79388" y="3071810"/>
            <a:ext cx="2678100" cy="920750"/>
          </a:xfrm>
          <a:prstGeom prst="flowChartAlternateProcess">
            <a:avLst/>
          </a:prstGeom>
          <a:gradFill>
            <a:gsLst>
              <a:gs pos="0">
                <a:srgbClr val="4C2D1A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Законодательное регулирование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5400000">
            <a:off x="1172339" y="2439175"/>
            <a:ext cx="695323" cy="388958"/>
          </a:xfrm>
          <a:prstGeom prst="notchedRightArrow">
            <a:avLst>
              <a:gd name="adj1" fmla="val 50000"/>
              <a:gd name="adj2" fmla="val 54282"/>
            </a:avLst>
          </a:prstGeom>
          <a:gradFill>
            <a:gsLst>
              <a:gs pos="0">
                <a:srgbClr val="FFEFD1"/>
              </a:gs>
              <a:gs pos="64999">
                <a:srgbClr val="663300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1400" b="1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 rot="5400000">
            <a:off x="4329514" y="2058275"/>
            <a:ext cx="571504" cy="414337"/>
          </a:xfrm>
          <a:prstGeom prst="notchedRightArrow">
            <a:avLst>
              <a:gd name="adj1" fmla="val 50000"/>
              <a:gd name="adj2" fmla="val 39081"/>
            </a:avLst>
          </a:prstGeom>
          <a:gradFill>
            <a:gsLst>
              <a:gs pos="0">
                <a:srgbClr val="FFEFD1"/>
              </a:gs>
              <a:gs pos="64999">
                <a:srgbClr val="663300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1400" b="1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 rot="5400000">
            <a:off x="7131072" y="2273298"/>
            <a:ext cx="882648" cy="428628"/>
          </a:xfrm>
          <a:prstGeom prst="notchedRightArrow">
            <a:avLst>
              <a:gd name="adj1" fmla="val 50000"/>
              <a:gd name="adj2" fmla="val 47932"/>
            </a:avLst>
          </a:prstGeom>
          <a:gradFill>
            <a:gsLst>
              <a:gs pos="0">
                <a:srgbClr val="FFEFD1"/>
              </a:gs>
              <a:gs pos="64999">
                <a:srgbClr val="663300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1400" b="1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13" y="10250"/>
            <a:ext cx="7365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6277" y="0"/>
            <a:ext cx="9150277" cy="671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16000"/>
          </a:blip>
          <a:srcRect/>
          <a:stretch>
            <a:fillRect/>
          </a:stretch>
        </p:blipFill>
        <p:spPr bwMode="auto">
          <a:xfrm>
            <a:off x="3857620" y="2928934"/>
            <a:ext cx="2190750" cy="30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2214554"/>
            <a:ext cx="3571900" cy="4357718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1000108"/>
            <a:ext cx="4286280" cy="107157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  <a:bevelB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lt2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b="1" dirty="0" smtClean="0">
                <a:cs typeface="Times New Roman" pitchFamily="18" charset="0"/>
              </a:rPr>
              <a:t>Инструментарий государственного регулирования инновационной сферы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285984" y="2071678"/>
            <a:ext cx="1571636" cy="357190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642910" y="2428868"/>
            <a:ext cx="3000396" cy="785817"/>
            <a:chOff x="2383441" y="1917006"/>
            <a:chExt cx="1367188" cy="93761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383441" y="1986459"/>
              <a:ext cx="1367188" cy="86816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Прямые методы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5"/>
            <p:cNvSpPr/>
            <p:nvPr/>
          </p:nvSpPr>
          <p:spPr>
            <a:xfrm>
              <a:off x="2422504" y="1917006"/>
              <a:ext cx="1316332" cy="817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000100" y="3429000"/>
            <a:ext cx="2500330" cy="72760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1400" b="1" dirty="0" smtClean="0">
                <a:cs typeface="Times New Roman" pitchFamily="18" charset="0"/>
              </a:rPr>
              <a:t>Республиканские целевые инновационные программы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00100" y="4286256"/>
            <a:ext cx="2500330" cy="72760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Государственный заказ на инновации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00100" y="5214950"/>
            <a:ext cx="2500330" cy="941922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Бюджетное финансирование научных исследований в приоритетных областях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5857884" y="2428868"/>
            <a:ext cx="2571769" cy="785817"/>
            <a:chOff x="2344378" y="1917006"/>
            <a:chExt cx="1406251" cy="93761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344378" y="1986460"/>
              <a:ext cx="1406251" cy="86816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endParaRPr lang="ru-RU" sz="500" dirty="0" smtClean="0">
                <a:latin typeface="Constantia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000" dirty="0" smtClean="0">
                  <a:latin typeface="Constantia" pitchFamily="18" charset="0"/>
                  <a:cs typeface="Times New Roman" pitchFamily="18" charset="0"/>
                </a:rPr>
                <a:t>Косвенные методы</a:t>
              </a:r>
            </a:p>
          </p:txBody>
        </p:sp>
        <p:sp>
          <p:nvSpPr>
            <p:cNvPr id="30" name="Скругленный прямоугольник 5"/>
            <p:cNvSpPr/>
            <p:nvPr/>
          </p:nvSpPr>
          <p:spPr>
            <a:xfrm>
              <a:off x="2422504" y="1917006"/>
              <a:ext cx="1316332" cy="817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Constantia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6215074" y="4143380"/>
            <a:ext cx="2714644" cy="785817"/>
            <a:chOff x="2383441" y="1917006"/>
            <a:chExt cx="1367188" cy="93761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83441" y="1986459"/>
              <a:ext cx="1367188" cy="86816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endParaRPr lang="en-US" sz="1000" dirty="0" smtClean="0">
                <a:latin typeface="Constantia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400" dirty="0" smtClean="0">
                  <a:latin typeface="Constantia" pitchFamily="18" charset="0"/>
                  <a:cs typeface="Times New Roman" pitchFamily="18" charset="0"/>
                </a:rPr>
                <a:t>Амортизационная политика</a:t>
              </a:r>
            </a:p>
          </p:txBody>
        </p:sp>
        <p:sp>
          <p:nvSpPr>
            <p:cNvPr id="34" name="Скругленный прямоугольник 5"/>
            <p:cNvSpPr/>
            <p:nvPr/>
          </p:nvSpPr>
          <p:spPr>
            <a:xfrm>
              <a:off x="2422504" y="1917006"/>
              <a:ext cx="1316332" cy="817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Constantia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8"/>
          <p:cNvGrpSpPr/>
          <p:nvPr/>
        </p:nvGrpSpPr>
        <p:grpSpPr>
          <a:xfrm>
            <a:off x="6215074" y="3286124"/>
            <a:ext cx="2714645" cy="785817"/>
            <a:chOff x="2383441" y="1917006"/>
            <a:chExt cx="1484376" cy="93761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383441" y="1986460"/>
              <a:ext cx="1484376" cy="86816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r>
                <a:rPr lang="ru-RU" sz="1400" dirty="0" smtClean="0">
                  <a:latin typeface="Constantia" pitchFamily="18" charset="0"/>
                  <a:cs typeface="Times New Roman" pitchFamily="18" charset="0"/>
                </a:rPr>
                <a:t>Представление налоговых, таможенных и иных льгот и преференций </a:t>
              </a:r>
            </a:p>
          </p:txBody>
        </p:sp>
        <p:sp>
          <p:nvSpPr>
            <p:cNvPr id="37" name="Скругленный прямоугольник 5"/>
            <p:cNvSpPr/>
            <p:nvPr/>
          </p:nvSpPr>
          <p:spPr>
            <a:xfrm>
              <a:off x="2422504" y="1917006"/>
              <a:ext cx="1316332" cy="817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Constantia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3714744" y="3929066"/>
            <a:ext cx="5214975" cy="1870614"/>
            <a:chOff x="2422504" y="1917006"/>
            <a:chExt cx="2851564" cy="223196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789691" y="3280812"/>
              <a:ext cx="1484377" cy="86816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r>
                <a:rPr lang="ru-RU" sz="1400" dirty="0" smtClean="0">
                  <a:latin typeface="Constantia" pitchFamily="18" charset="0"/>
                  <a:cs typeface="Times New Roman" pitchFamily="18" charset="0"/>
                </a:rPr>
                <a:t>Содействие  формированию и развитию инновационной инфраструктуры</a:t>
              </a:r>
            </a:p>
          </p:txBody>
        </p:sp>
        <p:sp>
          <p:nvSpPr>
            <p:cNvPr id="40" name="Скругленный прямоугольник 5"/>
            <p:cNvSpPr/>
            <p:nvPr/>
          </p:nvSpPr>
          <p:spPr>
            <a:xfrm>
              <a:off x="2422504" y="1917006"/>
              <a:ext cx="1316332" cy="817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Constantia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6215074" y="5857892"/>
            <a:ext cx="2714644" cy="785817"/>
            <a:chOff x="2383441" y="1917006"/>
            <a:chExt cx="1367188" cy="93761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383441" y="1986459"/>
              <a:ext cx="1367188" cy="86816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endParaRPr lang="ru-RU" sz="1000" dirty="0" smtClean="0">
                <a:latin typeface="Constantia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400" dirty="0" smtClean="0">
                  <a:latin typeface="Constantia" pitchFamily="18" charset="0"/>
                  <a:cs typeface="Times New Roman" pitchFamily="18" charset="0"/>
                </a:rPr>
                <a:t>Координация субъектов РИС</a:t>
              </a:r>
            </a:p>
          </p:txBody>
        </p:sp>
        <p:sp>
          <p:nvSpPr>
            <p:cNvPr id="43" name="Скругленный прямоугольник 5"/>
            <p:cNvSpPr/>
            <p:nvPr/>
          </p:nvSpPr>
          <p:spPr>
            <a:xfrm>
              <a:off x="2422504" y="1917006"/>
              <a:ext cx="1316332" cy="817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Constantia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Стрелка вниз 56"/>
          <p:cNvSpPr/>
          <p:nvPr/>
        </p:nvSpPr>
        <p:spPr>
          <a:xfrm>
            <a:off x="6286512" y="2071678"/>
            <a:ext cx="357190" cy="357190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0258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Закон «Об инновационной деятельности в РТ»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формы государственной поддержки</a:t>
            </a:r>
            <a:endParaRPr lang="ru-RU" sz="2400" dirty="0">
              <a:latin typeface="Constantia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4500562" y="4714884"/>
            <a:ext cx="3000396" cy="1588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6" idx="1"/>
          </p:cNvCxnSpPr>
          <p:nvPr/>
        </p:nvCxnSpPr>
        <p:spPr>
          <a:xfrm flipV="1">
            <a:off x="6000760" y="3708137"/>
            <a:ext cx="214314" cy="6616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000760" y="4572008"/>
            <a:ext cx="214314" cy="6615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000760" y="6215082"/>
            <a:ext cx="214314" cy="6615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000760" y="5429264"/>
            <a:ext cx="214314" cy="6615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-215140" y="4714884"/>
            <a:ext cx="1858182" cy="794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25" idx="1"/>
          </p:cNvCxnSpPr>
          <p:nvPr/>
        </p:nvCxnSpPr>
        <p:spPr>
          <a:xfrm flipV="1">
            <a:off x="714348" y="3792804"/>
            <a:ext cx="285752" cy="2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714348" y="5643578"/>
            <a:ext cx="285752" cy="6616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14348" y="4643446"/>
            <a:ext cx="285752" cy="6616"/>
          </a:xfrm>
          <a:prstGeom prst="line">
            <a:avLst/>
          </a:pr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трелка вниз 49"/>
          <p:cNvSpPr/>
          <p:nvPr/>
        </p:nvSpPr>
        <p:spPr>
          <a:xfrm>
            <a:off x="1785918" y="3286124"/>
            <a:ext cx="571504" cy="7143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500530" y="6581001"/>
            <a:ext cx="46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Управление инвестиционной и инновационной деятельности</a:t>
            </a:r>
            <a:endParaRPr lang="ru-RU" sz="1200" i="1" dirty="0"/>
          </a:p>
        </p:txBody>
      </p:sp>
      <p:pic>
        <p:nvPicPr>
          <p:cNvPr id="4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http://www.apic.ru/marketing/kazan/images/21b.jpg"/>
          <p:cNvPicPr>
            <a:picLocks noChangeAspect="1" noChangeArrowheads="1"/>
          </p:cNvPicPr>
          <p:nvPr/>
        </p:nvPicPr>
        <p:blipFill>
          <a:blip r:embed="rId2" cstate="email">
            <a:lum bright="36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-71462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Закон «О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технопарковых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структурах»: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актуальность разработки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2" y="44450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C:\Рауф\Минтранс\Карта\Карта РТбез фона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" y="1558565"/>
            <a:ext cx="3980081" cy="2727691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932040" y="1268760"/>
          <a:ext cx="4069116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9116"/>
              </a:tblGrid>
              <a:tr h="3277848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Отсутствие законодательно закрепленных: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понятийного аппарата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регламента создания и ликвидации технопарков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критериев для присвоения статуса «технопарка» (</a:t>
                      </a:r>
                      <a:r>
                        <a:rPr lang="ru-RU" sz="1600" kern="1200" dirty="0" err="1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технополиса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Избирательный и фрагментарный характер государственной поддержки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технопарковых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 структур</a:t>
                      </a:r>
                      <a:endParaRPr lang="ru-RU" sz="1600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 descr="http://kino.vl.ru/kino/images/big_fut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403732"/>
            <a:ext cx="857256" cy="571951"/>
          </a:xfrm>
          <a:prstGeom prst="rect">
            <a:avLst/>
          </a:prstGeom>
          <a:noFill/>
        </p:spPr>
      </p:pic>
      <p:pic>
        <p:nvPicPr>
          <p:cNvPr id="20484" name="Picture 4" descr="http://school-kadet.edusite.ru/images/fla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3539" y="0"/>
            <a:ext cx="1140461" cy="692696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9506" y="1331601"/>
            <a:ext cx="4774192" cy="3262432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1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технопарковых</a:t>
            </a:r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структур:</a:t>
            </a:r>
          </a:p>
          <a:p>
            <a:pPr lvl="0" algn="l"/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«ИДЕЯ» 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«ИДЕЯ -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Юго-Восток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Технополис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Химград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«Технопарк «Восток»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«Технопарк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Прикамья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«ИТЦ-КНИАТ»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инновационной деятельности КГУ»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Технопарк КГТУ им. Кирова «Форсайт»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Технопарк КГТУ им. Туполева</a:t>
            </a:r>
            <a:endParaRPr lang="ru-RU" sz="1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76" y="908720"/>
            <a:ext cx="2048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Татарстане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4500570"/>
            <a:ext cx="142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06" y="5000636"/>
            <a:ext cx="9001188" cy="1846659"/>
          </a:xfrm>
          <a:prstGeom prst="rect">
            <a:avLst/>
          </a:prstGeom>
          <a:solidFill>
            <a:schemeClr val="bg2">
              <a:lumMod val="9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акон «О технопарках» принят в 6 субъектах РФ (Воронежская область, Кемеровская область, республика Дагестан, Северная Осетия, Челябинская область, Оренбургская область)</a:t>
            </a:r>
          </a:p>
          <a:p>
            <a:pPr lvl="0" algn="just"/>
            <a:endParaRPr lang="ru-RU" sz="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раздел, посвященный регулированию деятельности технопарков, в проекте федерального закона «Об инновационной деятельности в Российской Федерации» принят Государственной Думой РФ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http://www.apic.ru/marketing/kazan/images/21b.jpg"/>
          <p:cNvPicPr>
            <a:picLocks noChangeAspect="1" noChangeArrowheads="1"/>
          </p:cNvPicPr>
          <p:nvPr/>
        </p:nvPicPr>
        <p:blipFill>
          <a:blip r:embed="rId2" cstate="email">
            <a:lum bright="36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34888" y="-71462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Закон «О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технопарковых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структурах»: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ожидаемые эффекты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44624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Схема 21"/>
          <p:cNvGraphicFramePr/>
          <p:nvPr/>
        </p:nvGraphicFramePr>
        <p:xfrm>
          <a:off x="539552" y="908720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narh-mao.clan.su/imp2624_7439.jpg"/>
          <p:cNvPicPr>
            <a:picLocks noChangeAspect="1" noChangeArrowheads="1"/>
          </p:cNvPicPr>
          <p:nvPr/>
        </p:nvPicPr>
        <p:blipFill>
          <a:blip r:embed="rId2" cstate="email">
            <a:lum bright="8000" contrast="-10000"/>
          </a:blip>
          <a:srcRect/>
          <a:stretch>
            <a:fillRect/>
          </a:stretch>
        </p:blipFill>
        <p:spPr bwMode="auto">
          <a:xfrm>
            <a:off x="1714480" y="928670"/>
            <a:ext cx="6143668" cy="4851409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7346" y="142852"/>
            <a:ext cx="8991600" cy="6643734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311" y="2000240"/>
            <a:ext cx="8181214" cy="1846659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800" b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/>
            <a:r>
              <a:rPr lang="ru-RU" sz="3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государственном учете и хранении</a:t>
            </a:r>
          </a:p>
          <a:p>
            <a:pPr algn="ctr"/>
            <a:r>
              <a:rPr lang="ru-RU" sz="3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НИОКР гражданского назначения</a:t>
            </a:r>
            <a:endParaRPr lang="ru-RU" sz="3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101" y="2012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lum bright="47000" contrast="-67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44"/>
          <p:cNvGrpSpPr/>
          <p:nvPr/>
        </p:nvGrpSpPr>
        <p:grpSpPr>
          <a:xfrm>
            <a:off x="142844" y="3523978"/>
            <a:ext cx="4286279" cy="3334046"/>
            <a:chOff x="285720" y="1807501"/>
            <a:chExt cx="4807927" cy="360288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85720" y="1807501"/>
              <a:ext cx="2089735" cy="88042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Государственный </a:t>
              </a: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заказчик</a:t>
              </a:r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285720" y="3125021"/>
              <a:ext cx="2089735" cy="88042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Государственный </a:t>
              </a:r>
            </a:p>
            <a:p>
              <a:pPr algn="ctr"/>
              <a:r>
                <a:rPr lang="ru-RU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заказчик</a:t>
              </a:r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285720" y="4532040"/>
              <a:ext cx="2089735" cy="8783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Государственный </a:t>
              </a:r>
            </a:p>
            <a:p>
              <a:pPr algn="ctr"/>
              <a:r>
                <a:rPr lang="ru-RU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заказчик</a:t>
              </a: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3282031" y="1809583"/>
              <a:ext cx="1811616" cy="878346"/>
            </a:xfrm>
            <a:prstGeom prst="ellipse">
              <a:avLst/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Отраслевые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НИОКР</a:t>
              </a:r>
            </a:p>
          </p:txBody>
        </p:sp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3282031" y="3125021"/>
              <a:ext cx="1811616" cy="880427"/>
            </a:xfrm>
            <a:prstGeom prst="ellipse">
              <a:avLst/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Отраслевые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НИОКР</a:t>
              </a:r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auto">
            <a:xfrm>
              <a:off x="3282031" y="4532040"/>
              <a:ext cx="1811616" cy="878346"/>
            </a:xfrm>
            <a:prstGeom prst="ellipse">
              <a:avLst/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Отраслевые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НИОКР</a:t>
              </a:r>
            </a:p>
          </p:txBody>
        </p:sp>
        <p:cxnSp>
          <p:nvCxnSpPr>
            <p:cNvPr id="26652" name="AutoShape 28"/>
            <p:cNvCxnSpPr>
              <a:cxnSpLocks noChangeShapeType="1"/>
              <a:stCxn id="26632" idx="3"/>
              <a:endCxn id="26648" idx="2"/>
            </p:cNvCxnSpPr>
            <p:nvPr/>
          </p:nvCxnSpPr>
          <p:spPr bwMode="auto">
            <a:xfrm>
              <a:off x="2389284" y="2246675"/>
              <a:ext cx="878918" cy="2081"/>
            </a:xfrm>
            <a:prstGeom prst="straightConnector1">
              <a:avLst/>
            </a:prstGeom>
            <a:noFill/>
            <a:ln w="31750">
              <a:solidFill>
                <a:srgbClr val="4C2D1A"/>
              </a:solidFill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26653" name="AutoShape 29"/>
            <p:cNvCxnSpPr>
              <a:cxnSpLocks noChangeShapeType="1"/>
              <a:stCxn id="26636" idx="3"/>
              <a:endCxn id="26649" idx="2"/>
            </p:cNvCxnSpPr>
            <p:nvPr/>
          </p:nvCxnSpPr>
          <p:spPr bwMode="auto">
            <a:xfrm>
              <a:off x="2389284" y="3564194"/>
              <a:ext cx="878918" cy="0"/>
            </a:xfrm>
            <a:prstGeom prst="straightConnector1">
              <a:avLst/>
            </a:prstGeom>
            <a:noFill/>
            <a:ln w="31750">
              <a:solidFill>
                <a:srgbClr val="4C2D1A"/>
              </a:solidFill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26654" name="AutoShape 30"/>
            <p:cNvCxnSpPr>
              <a:cxnSpLocks noChangeShapeType="1"/>
              <a:stCxn id="26637" idx="3"/>
              <a:endCxn id="26650" idx="2"/>
            </p:cNvCxnSpPr>
            <p:nvPr/>
          </p:nvCxnSpPr>
          <p:spPr bwMode="auto">
            <a:xfrm>
              <a:off x="2389284" y="4971212"/>
              <a:ext cx="878918" cy="0"/>
            </a:xfrm>
            <a:prstGeom prst="straightConnector1">
              <a:avLst/>
            </a:prstGeom>
            <a:noFill/>
            <a:ln w="31750">
              <a:solidFill>
                <a:srgbClr val="4C2D1A"/>
              </a:solidFill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26656" name="AutoShape 32"/>
            <p:cNvCxnSpPr>
              <a:cxnSpLocks noChangeShapeType="1"/>
              <a:stCxn id="26648" idx="4"/>
              <a:endCxn id="26649" idx="0"/>
            </p:cNvCxnSpPr>
            <p:nvPr/>
          </p:nvCxnSpPr>
          <p:spPr bwMode="auto">
            <a:xfrm>
              <a:off x="4188607" y="2704581"/>
              <a:ext cx="0" cy="4037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26657" name="AutoShape 33"/>
            <p:cNvCxnSpPr>
              <a:cxnSpLocks noChangeShapeType="1"/>
              <a:stCxn id="26649" idx="4"/>
              <a:endCxn id="26650" idx="0"/>
            </p:cNvCxnSpPr>
            <p:nvPr/>
          </p:nvCxnSpPr>
          <p:spPr bwMode="auto">
            <a:xfrm>
              <a:off x="4188607" y="4022099"/>
              <a:ext cx="0" cy="49120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26660" name="AutoShape 36"/>
            <p:cNvCxnSpPr>
              <a:cxnSpLocks noChangeShapeType="1"/>
              <a:stCxn id="26632" idx="2"/>
              <a:endCxn id="26636" idx="0"/>
            </p:cNvCxnSpPr>
            <p:nvPr/>
          </p:nvCxnSpPr>
          <p:spPr bwMode="auto">
            <a:xfrm>
              <a:off x="1330587" y="2704581"/>
              <a:ext cx="0" cy="4037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26661" name="AutoShape 37"/>
            <p:cNvCxnSpPr>
              <a:cxnSpLocks noChangeShapeType="1"/>
              <a:stCxn id="26636" idx="2"/>
              <a:endCxn id="26637" idx="0"/>
            </p:cNvCxnSpPr>
            <p:nvPr/>
          </p:nvCxnSpPr>
          <p:spPr bwMode="auto">
            <a:xfrm>
              <a:off x="1330587" y="4022099"/>
              <a:ext cx="0" cy="49120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</p:cxnSp>
        <p:sp>
          <p:nvSpPr>
            <p:cNvPr id="26663" name="Text Box 39"/>
            <p:cNvSpPr txBox="1">
              <a:spLocks noChangeArrowheads="1"/>
            </p:cNvSpPr>
            <p:nvPr/>
          </p:nvSpPr>
          <p:spPr bwMode="auto">
            <a:xfrm>
              <a:off x="3957919" y="2679368"/>
              <a:ext cx="444488" cy="49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Х</a:t>
              </a:r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 flipV="1">
              <a:off x="3988077" y="4014224"/>
              <a:ext cx="407191" cy="49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Х</a:t>
              </a: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1097986" y="2670322"/>
              <a:ext cx="444488" cy="49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Х</a:t>
              </a:r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1097986" y="4022696"/>
              <a:ext cx="444488" cy="49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Х</a:t>
              </a:r>
            </a:p>
          </p:txBody>
        </p:sp>
      </p:grp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4572032" y="3687925"/>
            <a:ext cx="4572000" cy="3170099"/>
          </a:xfrm>
          <a:prstGeom prst="rect">
            <a:avLst/>
          </a:prstGeom>
          <a:solidFill>
            <a:schemeClr val="bg1">
              <a:alpha val="60000"/>
            </a:schemeClr>
          </a:solidFill>
          <a:ln w="412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32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Перспектива:</a:t>
            </a:r>
            <a:endParaRPr lang="ru-RU" sz="3200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1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Персонификация ответственности </a:t>
            </a:r>
          </a:p>
          <a:p>
            <a:pPr algn="r"/>
            <a:r>
              <a:rPr lang="ru-RU" sz="21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уполномоченном органе</a:t>
            </a:r>
          </a:p>
          <a:p>
            <a:pPr algn="r"/>
            <a:endParaRPr lang="ru-RU" sz="21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1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Концентрация ресурсов на приоритетных направлениях</a:t>
            </a:r>
          </a:p>
          <a:p>
            <a:pPr algn="r"/>
            <a:endParaRPr lang="ru-RU" sz="21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1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Упорядочение и оптимизация бюджетных расходов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4452944" y="642918"/>
            <a:ext cx="4476774" cy="3357586"/>
            <a:chOff x="4429124" y="357190"/>
            <a:chExt cx="4476774" cy="3357586"/>
          </a:xfrm>
        </p:grpSpPr>
        <p:sp>
          <p:nvSpPr>
            <p:cNvPr id="26676" name="AutoShape 52"/>
            <p:cNvSpPr>
              <a:spLocks noChangeArrowheads="1"/>
            </p:cNvSpPr>
            <p:nvPr/>
          </p:nvSpPr>
          <p:spPr bwMode="auto">
            <a:xfrm>
              <a:off x="7268253" y="428628"/>
              <a:ext cx="1637645" cy="29767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Уполномоченный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орган</a:t>
              </a:r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>
              <a:off x="6273504" y="2055855"/>
              <a:ext cx="963071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26679" name="Line 55"/>
            <p:cNvSpPr>
              <a:spLocks noChangeShapeType="1"/>
            </p:cNvSpPr>
            <p:nvPr/>
          </p:nvSpPr>
          <p:spPr bwMode="auto">
            <a:xfrm flipH="1">
              <a:off x="6248104" y="1848243"/>
              <a:ext cx="963071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auto">
            <a:xfrm rot="5400000">
              <a:off x="3679025" y="1107289"/>
              <a:ext cx="3357586" cy="1857388"/>
            </a:xfrm>
            <a:prstGeom prst="ellipse">
              <a:avLst/>
            </a:prstGeom>
            <a:gradFill>
              <a:gsLst>
                <a:gs pos="0">
                  <a:srgbClr val="9966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Единая программа </a:t>
              </a:r>
            </a:p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исследований </a:t>
              </a:r>
            </a:p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и разработок</a:t>
              </a:r>
              <a:endPara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0" y="453450"/>
            <a:ext cx="4643438" cy="3046988"/>
          </a:xfrm>
          <a:prstGeom prst="rect">
            <a:avLst/>
          </a:prstGeom>
          <a:solidFill>
            <a:schemeClr val="bg1">
              <a:alpha val="60000"/>
            </a:schemeClr>
          </a:solidFill>
          <a:ln w="412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Текущее состояние: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l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Дезинтеграция системы планирования и управления</a:t>
            </a:r>
          </a:p>
          <a:p>
            <a:pPr algn="l"/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l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Перекрестное финансирование смежных исследований и разработок</a:t>
            </a:r>
          </a:p>
          <a:p>
            <a:pPr algn="l"/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l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Многократное дублирование ранее проведенных НИОКР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распыление бюджетных средств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120" y="-71462"/>
            <a:ext cx="9037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Государственное финансирование исследований и разработок: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проблемы и пути их решения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65000" contrast="-62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-1857420" y="857232"/>
          <a:ext cx="1228733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572008"/>
            <a:ext cx="9144000" cy="243143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результате развертывания Единой системы государственного учета результатов НИОКР будут созданы предпосылки для упорядочения, легитимации и повышения </a:t>
            </a:r>
            <a:r>
              <a:rPr lang="ru-RU" sz="19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транспарентности</a:t>
            </a:r>
            <a:r>
              <a:rPr lang="ru-RU" sz="19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правоотношений связанных с вовлечением в хозяйственный оборот нематериальных активов, полученных за счет средств </a:t>
            </a:r>
            <a:r>
              <a:rPr lang="ru-RU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республиканского бюджета</a:t>
            </a:r>
            <a:endParaRPr lang="ru-RU" sz="1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Формирование условий для ускоренного становления рынка интеллектуальной собственности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-7146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Государственный учет  и хранение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результатов НИОКР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00" y="6632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Стенд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785786" y="285728"/>
            <a:ext cx="77867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346" y="142852"/>
            <a:ext cx="8991600" cy="6643734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1" y="1997697"/>
            <a:ext cx="8715437" cy="1754326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Основные итоги функционирования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региональной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инновационной системы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.focus.ua/img/a/6/9/44496.gif?1244810459"/>
          <p:cNvPicPr>
            <a:picLocks noChangeAspect="1" noChangeArrowheads="1"/>
          </p:cNvPicPr>
          <p:nvPr/>
        </p:nvPicPr>
        <p:blipFill>
          <a:blip r:embed="rId2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-49696" y="0"/>
            <a:ext cx="92433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РИС Татарстана и миссия Всемирного банка: зоны диагностики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3198055" cy="646331"/>
          </a:xfrm>
          <a:prstGeom prst="rect">
            <a:avLst/>
          </a:prstGeom>
          <a:solidFill>
            <a:schemeClr val="bg2"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Область аудита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2428868"/>
          <a:ext cx="4286280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lum bright="20000" contrast="-38000"/>
          </a:blip>
          <a:srcRect/>
          <a:stretch>
            <a:fillRect/>
          </a:stretch>
        </p:blipFill>
        <p:spPr bwMode="auto">
          <a:xfrm>
            <a:off x="4499516" y="2714620"/>
            <a:ext cx="4644516" cy="335758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3491" name="Picture 3" descr="C:\Рауф\Министерство экононмики\презентации_минэконом\Untitled-1.t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1071546"/>
            <a:ext cx="1104872" cy="1104872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44" y="1285860"/>
            <a:ext cx="140093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929190" y="3286124"/>
            <a:ext cx="4016195" cy="2277547"/>
          </a:xfrm>
          <a:prstGeom prst="rect">
            <a:avLst/>
          </a:prstGeom>
          <a:solidFill>
            <a:schemeClr val="bg2">
              <a:lumMod val="90000"/>
              <a:alpha val="43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260 промышленных предприятий</a:t>
            </a:r>
          </a:p>
          <a:p>
            <a:pPr algn="l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15 субъектов инновационной инфраструктуры</a:t>
            </a:r>
          </a:p>
          <a:p>
            <a:pPr algn="l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10 ВУЗов</a:t>
            </a:r>
          </a:p>
          <a:p>
            <a:pPr algn="l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10 НИИ</a:t>
            </a:r>
          </a:p>
          <a:p>
            <a:pPr algn="l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ОЭЗ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Алабуга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»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107154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512" y="44450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2428868"/>
            <a:ext cx="4234108" cy="553998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География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focus.ua/img/a/6/9/44496.gif?1244810459"/>
          <p:cNvPicPr>
            <a:picLocks noChangeAspect="1" noChangeArrowheads="1"/>
          </p:cNvPicPr>
          <p:nvPr/>
        </p:nvPicPr>
        <p:blipFill>
          <a:blip r:embed="rId2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-49696" y="0"/>
            <a:ext cx="92433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РИС Татарстана и миссия Всемирного банка: зоны диагностики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2" y="44450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142844" y="1357298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57338"/>
            <a:ext cx="8891588" cy="40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06" y="119702"/>
            <a:ext cx="8991600" cy="6643734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101" y="2012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142852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Макроориентиры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инновационного сценария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95536" y="1124744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тенд"/>
          <p:cNvPicPr>
            <a:picLocks noChangeAspect="1" noChangeArrowheads="1"/>
          </p:cNvPicPr>
          <p:nvPr/>
        </p:nvPicPr>
        <p:blipFill>
          <a:blip r:embed="rId2" cstate="email">
            <a:lum bright="42000" contrast="-52000"/>
          </a:blip>
          <a:srcRect/>
          <a:stretch>
            <a:fillRect/>
          </a:stretch>
        </p:blipFill>
        <p:spPr bwMode="auto">
          <a:xfrm>
            <a:off x="214282" y="285728"/>
            <a:ext cx="8929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542" y="43542"/>
            <a:ext cx="9058946" cy="6786586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0100" y="142852"/>
            <a:ext cx="6858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Внутренние расходы на НИОКР</a:t>
            </a: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79512" y="1124744"/>
          <a:ext cx="8784976" cy="53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тенд"/>
          <p:cNvPicPr>
            <a:picLocks noChangeAspect="1" noChangeArrowheads="1"/>
          </p:cNvPicPr>
          <p:nvPr/>
        </p:nvPicPr>
        <p:blipFill>
          <a:blip r:embed="rId2" cstate="email">
            <a:lum bright="42000" contrast="-52000"/>
          </a:blip>
          <a:srcRect/>
          <a:stretch>
            <a:fillRect/>
          </a:stretch>
        </p:blipFill>
        <p:spPr bwMode="auto">
          <a:xfrm>
            <a:off x="214282" y="285728"/>
            <a:ext cx="8929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542" y="43542"/>
            <a:ext cx="9058946" cy="6786586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1857364"/>
          <a:ext cx="42862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642918"/>
          <a:ext cx="5000628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1071546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nstantia" pitchFamily="18" charset="0"/>
              </a:rPr>
              <a:t>Структура источников финансирования внутренних затрат на исследования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 и разработки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34" y="1071546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Структура внутренних затрат на исследования и разработки по отраслям науки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4320" y="142852"/>
            <a:ext cx="6858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Внутренние расходы на НИОКР</a:t>
            </a: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тенд"/>
          <p:cNvPicPr>
            <a:picLocks noChangeAspect="1" noChangeArrowheads="1"/>
          </p:cNvPicPr>
          <p:nvPr/>
        </p:nvPicPr>
        <p:blipFill>
          <a:blip r:embed="rId2" cstate="email">
            <a:lum bright="42000" contrast="-52000"/>
          </a:blip>
          <a:srcRect/>
          <a:stretch>
            <a:fillRect/>
          </a:stretch>
        </p:blipFill>
        <p:spPr bwMode="auto">
          <a:xfrm>
            <a:off x="214282" y="285728"/>
            <a:ext cx="8929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542" y="43542"/>
            <a:ext cx="9058946" cy="6786586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0100" y="142852"/>
            <a:ext cx="68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C2D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Производство наукоемкой продукции</a:t>
            </a:r>
            <a:endParaRPr lang="en-US" sz="2400" b="1" dirty="0" smtClean="0">
              <a:solidFill>
                <a:srgbClr val="4C2D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412776"/>
          <a:ext cx="88216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hampaignschools.org/central/business/johnson/7thfa2007/afrederick/Futuristic_Computer.jpg"/>
          <p:cNvPicPr preferRelativeResize="0">
            <a:picLocks noChangeArrowheads="1"/>
          </p:cNvPicPr>
          <p:nvPr/>
        </p:nvPicPr>
        <p:blipFill>
          <a:blip r:embed="rId2" cstate="email">
            <a:lum bright="35000" contrast="-35000"/>
          </a:blip>
          <a:srcRect/>
          <a:stretch>
            <a:fillRect/>
          </a:stretch>
        </p:blipFill>
        <p:spPr bwMode="auto">
          <a:xfrm>
            <a:off x="105098" y="142852"/>
            <a:ext cx="8928000" cy="652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989138"/>
            <a:ext cx="8893175" cy="241604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Основные контуры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инновационной системы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Республики Татарстан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2296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412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7346" y="129204"/>
            <a:ext cx="8991600" cy="6643734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Рауф\Картинки\Химград.JPG"/>
          <p:cNvPicPr>
            <a:picLocks noChangeAspect="1" noChangeArrowheads="1"/>
          </p:cNvPicPr>
          <p:nvPr/>
        </p:nvPicPr>
        <p:blipFill>
          <a:blip r:embed="rId2" cstate="email">
            <a:lum bright="29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755576" y="1916832"/>
          <a:ext cx="7488832" cy="468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10846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Нефинансовые институты развития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583" y="-71462"/>
            <a:ext cx="706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Инновационная инфраструктура Татарстана: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текущий этап становления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5962" y="116632"/>
            <a:ext cx="820712" cy="8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1401</Words>
  <Application>Microsoft Office PowerPoint</Application>
  <PresentationFormat>Экран (4:3)</PresentationFormat>
  <Paragraphs>363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Технопарк в сфере высоких технологий (IT-парк, г. Казань)</vt:lpstr>
      <vt:lpstr>«Инновационно - производственный технопарк «ИДЕЯ»</vt:lpstr>
      <vt:lpstr>Презентация PowerPoint</vt:lpstr>
      <vt:lpstr>КИП «Мастер»</vt:lpstr>
      <vt:lpstr>ГНО «Инвестиционно-венчурный фонд Республики Татарстан»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развития инновационного меморандума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valiakhmetov</dc:creator>
  <cp:lastModifiedBy>Здунов</cp:lastModifiedBy>
  <cp:revision>84</cp:revision>
  <dcterms:created xsi:type="dcterms:W3CDTF">2010-06-18T06:00:10Z</dcterms:created>
  <dcterms:modified xsi:type="dcterms:W3CDTF">2010-06-21T16:16:21Z</dcterms:modified>
</cp:coreProperties>
</file>